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7"/>
  </p:notesMasterIdLst>
  <p:sldIdLst>
    <p:sldId id="420" r:id="rId3"/>
    <p:sldId id="1304" r:id="rId4"/>
    <p:sldId id="1305" r:id="rId5"/>
    <p:sldId id="1306" r:id="rId6"/>
    <p:sldId id="1294" r:id="rId7"/>
    <p:sldId id="1367" r:id="rId8"/>
    <p:sldId id="1368" r:id="rId9"/>
    <p:sldId id="1369" r:id="rId10"/>
    <p:sldId id="1307" r:id="rId11"/>
    <p:sldId id="1308" r:id="rId12"/>
    <p:sldId id="1370" r:id="rId13"/>
    <p:sldId id="1309" r:id="rId14"/>
    <p:sldId id="1313" r:id="rId15"/>
    <p:sldId id="1314" r:id="rId16"/>
    <p:sldId id="1315" r:id="rId17"/>
    <p:sldId id="1316" r:id="rId18"/>
    <p:sldId id="1317" r:id="rId19"/>
    <p:sldId id="1310" r:id="rId20"/>
    <p:sldId id="1318" r:id="rId21"/>
    <p:sldId id="1319" r:id="rId22"/>
    <p:sldId id="1320" r:id="rId23"/>
    <p:sldId id="1321" r:id="rId24"/>
    <p:sldId id="1311" r:id="rId25"/>
    <p:sldId id="1322" r:id="rId26"/>
    <p:sldId id="1323" r:id="rId27"/>
    <p:sldId id="1312" r:id="rId28"/>
    <p:sldId id="1325" r:id="rId29"/>
    <p:sldId id="1299" r:id="rId30"/>
    <p:sldId id="1351" r:id="rId31"/>
    <p:sldId id="1348" r:id="rId32"/>
    <p:sldId id="1353" r:id="rId33"/>
    <p:sldId id="1352" r:id="rId34"/>
    <p:sldId id="1354" r:id="rId35"/>
    <p:sldId id="1355" r:id="rId36"/>
    <p:sldId id="1356" r:id="rId37"/>
    <p:sldId id="1358" r:id="rId38"/>
    <p:sldId id="1359" r:id="rId39"/>
    <p:sldId id="1360" r:id="rId40"/>
    <p:sldId id="1362" r:id="rId41"/>
    <p:sldId id="1363" r:id="rId42"/>
    <p:sldId id="1364" r:id="rId43"/>
    <p:sldId id="1365" r:id="rId44"/>
    <p:sldId id="1366" r:id="rId45"/>
    <p:sldId id="1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6D6D6"/>
    <a:srgbClr val="008CE6"/>
    <a:srgbClr val="FF9500"/>
    <a:srgbClr val="00B0F0"/>
    <a:srgbClr val="009193"/>
    <a:srgbClr val="000000"/>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35"/>
    <p:restoredTop sz="80834"/>
  </p:normalViewPr>
  <p:slideViewPr>
    <p:cSldViewPr snapToGrid="0" snapToObjects="1">
      <p:cViewPr varScale="1">
        <p:scale>
          <a:sx n="114" d="100"/>
          <a:sy n="114" d="100"/>
        </p:scale>
        <p:origin x="168" y="8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Welcome to week three's lecture – examining data (part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200" kern="1200" dirty="0">
                <a:solidFill>
                  <a:schemeClr val="tx1"/>
                </a:solidFill>
                <a:effectLst/>
                <a:latin typeface="+mn-lt"/>
                <a:ea typeface="+mn-ea"/>
                <a:cs typeface="+mn-cs"/>
              </a:rPr>
              <a:t>To this point, so far, we touched on summary statistics with central tendencies, and graphs like the </a:t>
            </a:r>
            <a:r>
              <a:rPr lang="en-GB" sz="1200" kern="1200" dirty="0" err="1">
                <a:solidFill>
                  <a:schemeClr val="tx1"/>
                </a:solidFill>
                <a:effectLst/>
                <a:latin typeface="+mn-lt"/>
                <a:ea typeface="+mn-ea"/>
                <a:cs typeface="+mn-cs"/>
              </a:rPr>
              <a:t>barplot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piechart</a:t>
            </a:r>
            <a:r>
              <a:rPr lang="en-GB" sz="1200" kern="1200" dirty="0">
                <a:solidFill>
                  <a:schemeClr val="tx1"/>
                </a:solidFill>
                <a:effectLst/>
                <a:latin typeface="+mn-lt"/>
                <a:ea typeface="+mn-ea"/>
                <a:cs typeface="+mn-cs"/>
              </a:rPr>
              <a:t> and boxplot. In this session we will identify and explore the different techniques for data visualisation and looking at variable distributions in the context of summary statistics, here, we will go in-depth with histograms.</a:t>
            </a: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152777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15</a:t>
            </a:fld>
            <a:endParaRPr lang="en-US"/>
          </a:p>
        </p:txBody>
      </p:sp>
    </p:spTree>
    <p:extLst>
      <p:ext uri="{BB962C8B-B14F-4D97-AF65-F5344CB8AC3E}">
        <p14:creationId xmlns:p14="http://schemas.microsoft.com/office/powerpoint/2010/main" val="364339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rPr>
              <a:t>Scatterplot explores the relationship between population growth and climate change</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156768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ones we will focus on is a histogram and density plot</a:t>
            </a:r>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26274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1430088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21</a:t>
            </a:fld>
            <a:endParaRPr lang="en-US"/>
          </a:p>
        </p:txBody>
      </p:sp>
    </p:spTree>
    <p:extLst>
      <p:ext uri="{BB962C8B-B14F-4D97-AF65-F5344CB8AC3E}">
        <p14:creationId xmlns:p14="http://schemas.microsoft.com/office/powerpoint/2010/main" val="1924586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 is to reinforce the “when to use” a particular graph and its scenario – and what pitfalls to avoid!  </a:t>
            </a:r>
          </a:p>
        </p:txBody>
      </p:sp>
      <p:sp>
        <p:nvSpPr>
          <p:cNvPr id="4" name="Slide Number Placeholder 3"/>
          <p:cNvSpPr>
            <a:spLocks noGrp="1"/>
          </p:cNvSpPr>
          <p:nvPr>
            <p:ph type="sldNum" sz="quarter" idx="5"/>
          </p:nvPr>
        </p:nvSpPr>
        <p:spPr/>
        <p:txBody>
          <a:bodyPr/>
          <a:lstStyle/>
          <a:p>
            <a:fld id="{7A62181B-723A-0945-8D8D-6A6BB0D8F5A6}" type="slidenum">
              <a:rPr lang="en-US" smtClean="0"/>
              <a:t>30</a:t>
            </a:fld>
            <a:endParaRPr lang="en-US"/>
          </a:p>
        </p:txBody>
      </p:sp>
    </p:spTree>
    <p:extLst>
      <p:ext uri="{BB962C8B-B14F-4D97-AF65-F5344CB8AC3E}">
        <p14:creationId xmlns:p14="http://schemas.microsoft.com/office/powerpoint/2010/main" val="18033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614963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40</a:t>
            </a:fld>
            <a:endParaRPr lang="en-US"/>
          </a:p>
        </p:txBody>
      </p:sp>
    </p:spTree>
    <p:extLst>
      <p:ext uri="{BB962C8B-B14F-4D97-AF65-F5344CB8AC3E}">
        <p14:creationId xmlns:p14="http://schemas.microsoft.com/office/powerpoint/2010/main" val="1190370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41</a:t>
            </a:fld>
            <a:endParaRPr lang="en-US"/>
          </a:p>
        </p:txBody>
      </p:sp>
    </p:spTree>
    <p:extLst>
      <p:ext uri="{BB962C8B-B14F-4D97-AF65-F5344CB8AC3E}">
        <p14:creationId xmlns:p14="http://schemas.microsoft.com/office/powerpoint/2010/main" val="320640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do a quick recap on stuff we learnt last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42</a:t>
            </a:fld>
            <a:endParaRPr lang="en-US" altLang="x-none"/>
          </a:p>
        </p:txBody>
      </p:sp>
    </p:spTree>
    <p:extLst>
      <p:ext uri="{BB962C8B-B14F-4D97-AF65-F5344CB8AC3E}">
        <p14:creationId xmlns:p14="http://schemas.microsoft.com/office/powerpoint/2010/main" val="3318061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A62181B-723A-0945-8D8D-6A6BB0D8F5A6}" type="slidenum">
              <a:rPr lang="en-US" smtClean="0"/>
              <a:t>43</a:t>
            </a:fld>
            <a:endParaRPr lang="en-US"/>
          </a:p>
        </p:txBody>
      </p:sp>
    </p:spTree>
    <p:extLst>
      <p:ext uri="{BB962C8B-B14F-4D97-AF65-F5344CB8AC3E}">
        <p14:creationId xmlns:p14="http://schemas.microsoft.com/office/powerpoint/2010/main" val="375625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18374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a:t>
            </a:fld>
            <a:endParaRPr lang="en-US" altLang="x-none"/>
          </a:p>
        </p:txBody>
      </p:sp>
    </p:spTree>
    <p:extLst>
      <p:ext uri="{BB962C8B-B14F-4D97-AF65-F5344CB8AC3E}">
        <p14:creationId xmlns:p14="http://schemas.microsoft.com/office/powerpoint/2010/main" val="38924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872568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15611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343842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infographic is a collection of imagery, which brings together all forms of charts (i.e., maps, pictograms, bar graphs statistical findings etc.) to present the overall findings. It usually has minimal text that gives an easy-to-understand overview of a topic.</a:t>
            </a:r>
          </a:p>
          <a:p>
            <a:endParaRPr lang="en-GB" dirty="0"/>
          </a:p>
          <a:p>
            <a:r>
              <a:rPr lang="en-GB" dirty="0"/>
              <a:t>An example of this is…</a:t>
            </a:r>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1673125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22/01/2024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https://thedailyviz.com/2016/09/17/how-common-is-your-birthday-dailyviz/"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www.brookings.edu/blog/africa-in-focus/2018/12/14/figure-of-the-week-climate-change-vulnerability-and-urban-population-growt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clauswilke.com/dataviz/directory-of-visualizations.html"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25.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clauswilke.com/dataviz/directory-of-visualizations.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www.boxofficemojo.com/" TargetMode="Externa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 Id="rId5" Type="http://schemas.openxmlformats.org/officeDocument/2006/relationships/hyperlink" Target="https://www.gapminder.org/" TargetMode="Externa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hyperlink" Target="https://github.com/UCLPG-MSC-SGDS/POLS0008/raw/main/Gamer%20Data.zip" TargetMode="External"/><Relationship Id="rId5" Type="http://schemas.openxmlformats.org/officeDocument/2006/relationships/image" Target="../media/image50.png"/><Relationship Id="rId4" Type="http://schemas.openxmlformats.org/officeDocument/2006/relationships/hyperlink" Target="https://psnprofiles.co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137764" y="1203745"/>
            <a:ext cx="11381446" cy="5016758"/>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2000" cap="all" dirty="0">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THREE: EXAMINING DATA (PART II)</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TextBox 1">
            <a:extLst>
              <a:ext uri="{FF2B5EF4-FFF2-40B4-BE49-F238E27FC236}">
                <a16:creationId xmlns:a16="http://schemas.microsoft.com/office/drawing/2014/main" id="{C9CAD62B-735E-E7A9-BA03-FFCFE56ED15B}"/>
              </a:ext>
            </a:extLst>
          </p:cNvPr>
          <p:cNvSpPr txBox="1"/>
          <p:nvPr/>
        </p:nvSpPr>
        <p:spPr>
          <a:xfrm>
            <a:off x="0" y="6573487"/>
            <a:ext cx="2456122" cy="261610"/>
          </a:xfrm>
          <a:prstGeom prst="rect">
            <a:avLst/>
          </a:prstGeom>
          <a:noFill/>
        </p:spPr>
        <p:txBody>
          <a:bodyPr wrap="none" rtlCol="0">
            <a:spAutoFit/>
          </a:bodyPr>
          <a:lstStyle/>
          <a:p>
            <a:r>
              <a:rPr lang="en-GB" sz="1100" b="1" dirty="0">
                <a:latin typeface="Arial" panose="020B0604020202020204" pitchFamily="34" charset="0"/>
                <a:cs typeface="Arial" panose="020B0604020202020204" pitchFamily="34" charset="0"/>
              </a:rPr>
              <a:t>Last updated: 11:25am 28/01/2025</a:t>
            </a:r>
          </a:p>
        </p:txBody>
      </p:sp>
      <p:sp>
        <p:nvSpPr>
          <p:cNvPr id="3" name="Slide Number Placeholder 3">
            <a:extLst>
              <a:ext uri="{FF2B5EF4-FFF2-40B4-BE49-F238E27FC236}">
                <a16:creationId xmlns:a16="http://schemas.microsoft.com/office/drawing/2014/main" id="{177A7F49-D596-1D05-2262-EAC2F6CDC27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Why is it important?</a:t>
            </a:r>
            <a:endParaRPr lang="en-GB"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2306576"/>
            <a:ext cx="10515600" cy="4351338"/>
          </a:xfrm>
        </p:spPr>
        <p:txBody>
          <a:bodyPr/>
          <a:lstStyle/>
          <a:p>
            <a:r>
              <a:rPr lang="en-GB" dirty="0">
                <a:latin typeface="Helvetica Neue Thin" panose="020B0403020202020204" pitchFamily="34" charset="0"/>
                <a:ea typeface="Helvetica Neue Thin" panose="020B0403020202020204" pitchFamily="34" charset="0"/>
              </a:rPr>
              <a:t>It is a rapid and efficient approach for summarising raw data in the most efficient way</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The most important thing is communication – it uses simplified visuals of raw data that’s “crunched” by models to </a:t>
            </a:r>
            <a:r>
              <a:rPr lang="en-GB" b="1" dirty="0">
                <a:latin typeface="Helvetica Neue Thin" panose="020B0403020202020204" pitchFamily="34" charset="0"/>
                <a:ea typeface="Helvetica Neue Thin" panose="020B0403020202020204" pitchFamily="34" charset="0"/>
              </a:rPr>
              <a:t>communicate</a:t>
            </a:r>
            <a:r>
              <a:rPr lang="en-GB" dirty="0">
                <a:latin typeface="Helvetica Neue Thin" panose="020B0403020202020204" pitchFamily="34" charset="0"/>
                <a:ea typeface="Helvetica Neue Thin" panose="020B0403020202020204" pitchFamily="34" charset="0"/>
              </a:rPr>
              <a:t> findings that are intuitive and accessible to a laymen</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Visual outputs can help academics, stakeholders, policy makers etc., for decision making as well as prediction for outcomes. </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332AE43C-0DC6-4749-AC4B-DD4DBB3BC49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2534287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90879CB-44C5-FA7D-F1B5-3DFED3C4A05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pic>
        <p:nvPicPr>
          <p:cNvPr id="3" name="Picture 2" descr="Diagram, map&#10;&#10;Description automatically generated">
            <a:extLst>
              <a:ext uri="{FF2B5EF4-FFF2-40B4-BE49-F238E27FC236}">
                <a16:creationId xmlns:a16="http://schemas.microsoft.com/office/drawing/2014/main" id="{6059A5F0-40D2-E3EF-B906-5A71CF6C55CA}"/>
              </a:ext>
            </a:extLst>
          </p:cNvPr>
          <p:cNvPicPr>
            <a:picLocks noChangeAspect="1"/>
          </p:cNvPicPr>
          <p:nvPr/>
        </p:nvPicPr>
        <p:blipFill rotWithShape="1">
          <a:blip r:embed="rId2"/>
          <a:srcRect t="16543" r="18021" b="16646"/>
          <a:stretch/>
        </p:blipFill>
        <p:spPr>
          <a:xfrm>
            <a:off x="199236" y="1107029"/>
            <a:ext cx="5254929" cy="4355172"/>
          </a:xfrm>
          <a:prstGeom prst="rect">
            <a:avLst/>
          </a:prstGeom>
          <a:ln>
            <a:solidFill>
              <a:schemeClr val="tx1"/>
            </a:solidFill>
          </a:ln>
        </p:spPr>
      </p:pic>
      <p:sp>
        <p:nvSpPr>
          <p:cNvPr id="4" name="TextBox 3">
            <a:extLst>
              <a:ext uri="{FF2B5EF4-FFF2-40B4-BE49-F238E27FC236}">
                <a16:creationId xmlns:a16="http://schemas.microsoft.com/office/drawing/2014/main" id="{AD135856-5914-B28C-9C99-4AFEFAFD93E9}"/>
              </a:ext>
            </a:extLst>
          </p:cNvPr>
          <p:cNvSpPr txBox="1"/>
          <p:nvPr/>
        </p:nvSpPr>
        <p:spPr>
          <a:xfrm>
            <a:off x="199236" y="1088022"/>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pic>
        <p:nvPicPr>
          <p:cNvPr id="5" name="Picture 4" descr="Map&#10;&#10;Description automatically generated">
            <a:extLst>
              <a:ext uri="{FF2B5EF4-FFF2-40B4-BE49-F238E27FC236}">
                <a16:creationId xmlns:a16="http://schemas.microsoft.com/office/drawing/2014/main" id="{4816E695-688B-E3D3-A763-BC874CE688A8}"/>
              </a:ext>
            </a:extLst>
          </p:cNvPr>
          <p:cNvPicPr>
            <a:picLocks noChangeAspect="1"/>
          </p:cNvPicPr>
          <p:nvPr/>
        </p:nvPicPr>
        <p:blipFill rotWithShape="1">
          <a:blip r:embed="rId3"/>
          <a:srcRect l="2028" t="17272" r="15700" b="16602"/>
          <a:stretch/>
        </p:blipFill>
        <p:spPr>
          <a:xfrm>
            <a:off x="5602293" y="1107029"/>
            <a:ext cx="3917858" cy="3202347"/>
          </a:xfrm>
          <a:prstGeom prst="rect">
            <a:avLst/>
          </a:prstGeom>
          <a:ln>
            <a:solidFill>
              <a:schemeClr val="tx1"/>
            </a:solidFill>
          </a:ln>
        </p:spPr>
      </p:pic>
      <p:sp>
        <p:nvSpPr>
          <p:cNvPr id="6" name="TextBox 5">
            <a:extLst>
              <a:ext uri="{FF2B5EF4-FFF2-40B4-BE49-F238E27FC236}">
                <a16:creationId xmlns:a16="http://schemas.microsoft.com/office/drawing/2014/main" id="{C4C5182B-66DB-9F8A-69EA-A36803D8A3A9}"/>
              </a:ext>
            </a:extLst>
          </p:cNvPr>
          <p:cNvSpPr txBox="1"/>
          <p:nvPr/>
        </p:nvSpPr>
        <p:spPr>
          <a:xfrm>
            <a:off x="7865776" y="3530689"/>
            <a:ext cx="1802503" cy="553998"/>
          </a:xfrm>
          <a:prstGeom prst="rect">
            <a:avLst/>
          </a:prstGeom>
          <a:noFill/>
        </p:spPr>
        <p:txBody>
          <a:bodyPr wrap="square" rtlCol="0">
            <a:spAutoFit/>
          </a:bodyPr>
          <a:lstStyle/>
          <a:p>
            <a:r>
              <a:rPr lang="en-GB" sz="1000" b="1" dirty="0">
                <a:solidFill>
                  <a:schemeClr val="accent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RR = 1.00 (Non-significant)</a:t>
            </a:r>
          </a:p>
        </p:txBody>
      </p:sp>
      <p:sp>
        <p:nvSpPr>
          <p:cNvPr id="7" name="TextBox 6">
            <a:extLst>
              <a:ext uri="{FF2B5EF4-FFF2-40B4-BE49-F238E27FC236}">
                <a16:creationId xmlns:a16="http://schemas.microsoft.com/office/drawing/2014/main" id="{9ACD2120-EB2C-78F7-CA6D-163BD8B6CBF5}"/>
              </a:ext>
            </a:extLst>
          </p:cNvPr>
          <p:cNvSpPr txBox="1"/>
          <p:nvPr/>
        </p:nvSpPr>
        <p:spPr>
          <a:xfrm>
            <a:off x="5602293" y="1107029"/>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8" name="TextBox 7">
            <a:extLst>
              <a:ext uri="{FF2B5EF4-FFF2-40B4-BE49-F238E27FC236}">
                <a16:creationId xmlns:a16="http://schemas.microsoft.com/office/drawing/2014/main" id="{FEBB743A-336F-3201-62DE-96B193FB7F18}"/>
              </a:ext>
            </a:extLst>
          </p:cNvPr>
          <p:cNvSpPr txBox="1"/>
          <p:nvPr/>
        </p:nvSpPr>
        <p:spPr>
          <a:xfrm>
            <a:off x="5602293" y="4506878"/>
            <a:ext cx="3917858" cy="1938992"/>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a:t>
            </a:r>
            <a:endParaRPr lang="en-GB" sz="1200" dirty="0">
              <a:latin typeface="Helvetica" pitchFamily="2" charset="0"/>
            </a:endParaRPr>
          </a:p>
          <a:p>
            <a:r>
              <a:rPr lang="en-GB" sz="1200" dirty="0">
                <a:latin typeface="Helvetica" pitchFamily="2" charset="0"/>
              </a:rPr>
              <a:t>The following neighbourhoods in Campina Grande numbered 1, 3, 8 and 12 (for example) have RRs that are significantly above 1.00. These are examples of neighbourhoods containing households predicted to be at ‘</a:t>
            </a:r>
            <a:r>
              <a:rPr lang="en-GB" sz="1200" b="1" dirty="0">
                <a:solidFill>
                  <a:srgbClr val="FF0000"/>
                </a:solidFill>
                <a:latin typeface="Helvetica" pitchFamily="2" charset="0"/>
              </a:rPr>
              <a:t>high risk</a:t>
            </a:r>
            <a:r>
              <a:rPr lang="en-GB" sz="1200" dirty="0">
                <a:latin typeface="Helvetica" pitchFamily="2" charset="0"/>
              </a:rPr>
              <a:t>’ of being infested with mosquitoes. Neighbourhoods painted in </a:t>
            </a:r>
            <a:r>
              <a:rPr lang="en-GB" sz="1200" b="1" dirty="0">
                <a:solidFill>
                  <a:srgbClr val="FF0000"/>
                </a:solidFill>
                <a:latin typeface="Helvetica" pitchFamily="2" charset="0"/>
              </a:rPr>
              <a:t>RED</a:t>
            </a:r>
            <a:r>
              <a:rPr lang="en-GB" sz="1200" dirty="0">
                <a:latin typeface="Helvetica" pitchFamily="2" charset="0"/>
              </a:rPr>
              <a:t> need to be monitored for mosquito breeding hotspots to prevent further infestation, which, in turn, can lead to infectious disease outbreaks e.g., Zika or Dengue viruses!</a:t>
            </a:r>
          </a:p>
        </p:txBody>
      </p:sp>
      <p:sp>
        <p:nvSpPr>
          <p:cNvPr id="9" name="TextBox 8">
            <a:extLst>
              <a:ext uri="{FF2B5EF4-FFF2-40B4-BE49-F238E27FC236}">
                <a16:creationId xmlns:a16="http://schemas.microsoft.com/office/drawing/2014/main" id="{580E3FFD-9028-3064-59CC-A150D2FEDC26}"/>
              </a:ext>
            </a:extLst>
          </p:cNvPr>
          <p:cNvSpPr txBox="1"/>
          <p:nvPr/>
        </p:nvSpPr>
        <p:spPr>
          <a:xfrm>
            <a:off x="199236" y="616853"/>
            <a:ext cx="5278143" cy="461665"/>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Maps on the left panel illustrates the relative risk (RR) of infestation across neighbourhoods in Campina Grande</a:t>
            </a:r>
          </a:p>
        </p:txBody>
      </p:sp>
      <p:sp>
        <p:nvSpPr>
          <p:cNvPr id="10" name="TextBox 9">
            <a:extLst>
              <a:ext uri="{FF2B5EF4-FFF2-40B4-BE49-F238E27FC236}">
                <a16:creationId xmlns:a16="http://schemas.microsoft.com/office/drawing/2014/main" id="{2617FA08-FB67-CEA9-F5EB-F2FB3AB38AF2}"/>
              </a:ext>
            </a:extLst>
          </p:cNvPr>
          <p:cNvSpPr txBox="1"/>
          <p:nvPr/>
        </p:nvSpPr>
        <p:spPr>
          <a:xfrm>
            <a:off x="5477379" y="597116"/>
            <a:ext cx="5140319" cy="461665"/>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Maps on the right panel illustrates which neighbourhoods in Campina Grande have RRs that are significantly “</a:t>
            </a:r>
            <a:r>
              <a:rPr lang="en-GB" sz="1200"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sz="1200" b="1" dirty="0">
                <a:latin typeface="Helvetica Neue" panose="02000503000000020004" pitchFamily="2" charset="0"/>
                <a:ea typeface="Helvetica Neue" panose="02000503000000020004" pitchFamily="2" charset="0"/>
                <a:cs typeface="Helvetica Neue" panose="02000503000000020004" pitchFamily="2" charset="0"/>
              </a:rPr>
              <a:t>” or “</a:t>
            </a:r>
            <a:r>
              <a:rPr lang="en-GB"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sz="1200" b="1" dirty="0">
                <a:latin typeface="Helvetica Neue" panose="02000503000000020004" pitchFamily="2" charset="0"/>
                <a:ea typeface="Helvetica Neue" panose="02000503000000020004" pitchFamily="2" charset="0"/>
                <a:cs typeface="Helvetica Neue" panose="02000503000000020004" pitchFamily="2" charset="0"/>
              </a:rPr>
              <a:t>” risk</a:t>
            </a:r>
          </a:p>
        </p:txBody>
      </p:sp>
      <p:sp>
        <p:nvSpPr>
          <p:cNvPr id="11" name="TextBox 10">
            <a:extLst>
              <a:ext uri="{FF2B5EF4-FFF2-40B4-BE49-F238E27FC236}">
                <a16:creationId xmlns:a16="http://schemas.microsoft.com/office/drawing/2014/main" id="{F4D746D5-8908-0744-BE1B-A7569C8369FB}"/>
              </a:ext>
            </a:extLst>
          </p:cNvPr>
          <p:cNvSpPr txBox="1"/>
          <p:nvPr/>
        </p:nvSpPr>
        <p:spPr>
          <a:xfrm>
            <a:off x="199236" y="112013"/>
            <a:ext cx="8892178"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Example to illustrate how we communicate risk of mosquito-borne infestation in Brazil</a:t>
            </a:r>
          </a:p>
        </p:txBody>
      </p:sp>
      <p:sp>
        <p:nvSpPr>
          <p:cNvPr id="12" name="TextBox 11">
            <a:extLst>
              <a:ext uri="{FF2B5EF4-FFF2-40B4-BE49-F238E27FC236}">
                <a16:creationId xmlns:a16="http://schemas.microsoft.com/office/drawing/2014/main" id="{6D24AD66-DF1C-A797-CD26-D07B098A8556}"/>
              </a:ext>
            </a:extLst>
          </p:cNvPr>
          <p:cNvSpPr txBox="1"/>
          <p:nvPr/>
        </p:nvSpPr>
        <p:spPr>
          <a:xfrm>
            <a:off x="9668279" y="4446538"/>
            <a:ext cx="2441945" cy="2031325"/>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 statistical model was</a:t>
            </a:r>
          </a:p>
          <a:p>
            <a:r>
              <a:rPr lang="en-GB" sz="1400" dirty="0">
                <a:latin typeface="Arial" panose="020B0604020202020204" pitchFamily="34" charset="0"/>
                <a:cs typeface="Arial" panose="020B0604020202020204" pitchFamily="34" charset="0"/>
              </a:rPr>
              <a:t>used to predict the risk</a:t>
            </a:r>
          </a:p>
          <a:p>
            <a:r>
              <a:rPr lang="en-GB" sz="1400" dirty="0">
                <a:latin typeface="Arial" panose="020B0604020202020204" pitchFamily="34" charset="0"/>
                <a:cs typeface="Arial" panose="020B0604020202020204" pitchFamily="34" charset="0"/>
              </a:rPr>
              <a:t>of neighbourhoods being</a:t>
            </a:r>
          </a:p>
          <a:p>
            <a:r>
              <a:rPr lang="en-GB" sz="1400" dirty="0">
                <a:latin typeface="Arial" panose="020B0604020202020204" pitchFamily="34" charset="0"/>
                <a:cs typeface="Arial" panose="020B0604020202020204" pitchFamily="34" charset="0"/>
              </a:rPr>
              <a:t>infested with a type of </a:t>
            </a:r>
          </a:p>
          <a:p>
            <a:r>
              <a:rPr lang="en-GB" sz="1400" dirty="0">
                <a:latin typeface="Arial" panose="020B0604020202020204" pitchFamily="34" charset="0"/>
                <a:cs typeface="Arial" panose="020B0604020202020204" pitchFamily="34" charset="0"/>
              </a:rPr>
              <a:t>mosquito called Aedes</a:t>
            </a:r>
          </a:p>
          <a:p>
            <a:r>
              <a:rPr lang="en-GB" sz="1400" dirty="0">
                <a:latin typeface="Arial" panose="020B0604020202020204" pitchFamily="34" charset="0"/>
                <a:cs typeface="Arial" panose="020B0604020202020204" pitchFamily="34" charset="0"/>
              </a:rPr>
              <a:t>Aegypti, which is linked</a:t>
            </a:r>
          </a:p>
          <a:p>
            <a:r>
              <a:rPr lang="en-GB" sz="1400" dirty="0">
                <a:latin typeface="Arial" panose="020B0604020202020204" pitchFamily="34" charset="0"/>
                <a:cs typeface="Arial" panose="020B0604020202020204" pitchFamily="34" charset="0"/>
              </a:rPr>
              <a:t>to the transmission of</a:t>
            </a:r>
          </a:p>
          <a:p>
            <a:r>
              <a:rPr lang="en-GB" sz="1400" dirty="0">
                <a:latin typeface="Arial" panose="020B0604020202020204" pitchFamily="34" charset="0"/>
                <a:cs typeface="Arial" panose="020B0604020202020204" pitchFamily="34" charset="0"/>
              </a:rPr>
              <a:t>Zika and Dengue virus</a:t>
            </a:r>
          </a:p>
          <a:p>
            <a:r>
              <a:rPr lang="en-GB" sz="1400" dirty="0">
                <a:latin typeface="Arial" panose="020B0604020202020204" pitchFamily="34" charset="0"/>
                <a:cs typeface="Arial" panose="020B0604020202020204" pitchFamily="34" charset="0"/>
              </a:rPr>
              <a:t>in Brazil.</a:t>
            </a:r>
          </a:p>
        </p:txBody>
      </p:sp>
    </p:spTree>
    <p:extLst>
      <p:ext uri="{BB962C8B-B14F-4D97-AF65-F5344CB8AC3E}">
        <p14:creationId xmlns:p14="http://schemas.microsoft.com/office/powerpoint/2010/main" val="762429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Benefits of data visualisation?</a:t>
            </a:r>
            <a:endParaRPr lang="en-GB"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1817268"/>
            <a:ext cx="10515600" cy="2938410"/>
          </a:xfrm>
        </p:spPr>
        <p:txBody>
          <a:bodyPr/>
          <a:lstStyle/>
          <a:p>
            <a:r>
              <a:rPr lang="en-GB" sz="2400" dirty="0">
                <a:latin typeface="Helvetica Neue Thin" panose="020B0403020202020204" pitchFamily="34" charset="0"/>
                <a:ea typeface="Helvetica Neue Thin" panose="020B0403020202020204" pitchFamily="34" charset="0"/>
              </a:rPr>
              <a:t>To support evidence-based research in establishing </a:t>
            </a:r>
            <a:r>
              <a:rPr lang="en-GB" sz="2400" b="1" dirty="0">
                <a:latin typeface="Helvetica Neue Thin" panose="020B0403020202020204" pitchFamily="34" charset="0"/>
                <a:ea typeface="Helvetica Neue Thin" panose="020B0403020202020204" pitchFamily="34" charset="0"/>
              </a:rPr>
              <a:t>correlations in relationships</a:t>
            </a:r>
          </a:p>
          <a:p>
            <a:endParaRPr lang="en-GB" sz="2400" b="1"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To demonstrate </a:t>
            </a:r>
            <a:r>
              <a:rPr lang="en-GB" sz="2400" b="1" dirty="0">
                <a:latin typeface="Helvetica Neue Thin" panose="020B0403020202020204" pitchFamily="34" charset="0"/>
                <a:ea typeface="Helvetica Neue Thin" panose="020B0403020202020204" pitchFamily="34" charset="0"/>
              </a:rPr>
              <a:t>trends of time</a:t>
            </a:r>
            <a:r>
              <a:rPr lang="en-GB" sz="2400" dirty="0">
                <a:latin typeface="Helvetica Neue Thin" panose="020B0403020202020204" pitchFamily="34" charset="0"/>
                <a:ea typeface="Helvetica Neue Thin" panose="020B0403020202020204" pitchFamily="34" charset="0"/>
              </a:rPr>
              <a:t> which, turn in, is used for making predictions (aka forecast) ahead in time</a:t>
            </a:r>
          </a:p>
          <a:p>
            <a:pPr marL="0" indent="0">
              <a:buNone/>
            </a:pPr>
            <a:endParaRPr lang="en-GB" sz="24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To show the </a:t>
            </a:r>
            <a:r>
              <a:rPr lang="en-GB" sz="2400" b="1" dirty="0">
                <a:latin typeface="Helvetica Neue Thin" panose="020B0403020202020204" pitchFamily="34" charset="0"/>
                <a:ea typeface="Helvetica Neue Thin" panose="020B0403020202020204" pitchFamily="34" charset="0"/>
              </a:rPr>
              <a:t>distribution or frequency of events</a:t>
            </a:r>
            <a:r>
              <a:rPr lang="en-GB" sz="2400" dirty="0">
                <a:latin typeface="Helvetica Neue Thin" panose="020B0403020202020204" pitchFamily="34" charset="0"/>
                <a:ea typeface="Helvetica Neue Thin" panose="020B0403020202020204" pitchFamily="34" charset="0"/>
              </a:rPr>
              <a:t> represented in pictorial form, and how data is centred around a value and how its spread out around that value as well as over an interval etc.</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B2CB1A01-D66C-0A42-B87B-650EC16000BC}"/>
              </a:ext>
            </a:extLst>
          </p:cNvPr>
          <p:cNvSpPr txBox="1"/>
          <p:nvPr/>
        </p:nvSpPr>
        <p:spPr>
          <a:xfrm>
            <a:off x="1184663" y="5789095"/>
            <a:ext cx="9462459" cy="707886"/>
          </a:xfrm>
          <a:prstGeom prst="rect">
            <a:avLst/>
          </a:prstGeom>
          <a:solidFill>
            <a:schemeClr val="bg1">
              <a:lumMod val="85000"/>
            </a:schemeClr>
          </a:solidFill>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IMPORTANT NOTE: The third bullet uses very useful visualisation techniques to display how data are distributed</a:t>
            </a:r>
          </a:p>
        </p:txBody>
      </p:sp>
      <p:sp>
        <p:nvSpPr>
          <p:cNvPr id="6" name="Slide Number Placeholder 3">
            <a:extLst>
              <a:ext uri="{FF2B5EF4-FFF2-40B4-BE49-F238E27FC236}">
                <a16:creationId xmlns:a16="http://schemas.microsoft.com/office/drawing/2014/main" id="{97A52210-097C-B043-A1D5-D000D45F7D1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725122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18789" y="110873"/>
            <a:ext cx="10515600" cy="1085812"/>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[1]</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994317" y="1253331"/>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Infographics</a:t>
            </a:r>
          </a:p>
        </p:txBody>
      </p:sp>
      <p:pic>
        <p:nvPicPr>
          <p:cNvPr id="7" name="Picture 6">
            <a:extLst>
              <a:ext uri="{FF2B5EF4-FFF2-40B4-BE49-F238E27FC236}">
                <a16:creationId xmlns:a16="http://schemas.microsoft.com/office/drawing/2014/main" id="{5F8DC686-B2FE-E143-B517-C6BD5281E0C9}"/>
              </a:ext>
            </a:extLst>
          </p:cNvPr>
          <p:cNvPicPr>
            <a:picLocks noChangeAspect="1"/>
          </p:cNvPicPr>
          <p:nvPr/>
        </p:nvPicPr>
        <p:blipFill>
          <a:blip r:embed="rId3"/>
          <a:stretch>
            <a:fillRect/>
          </a:stretch>
        </p:blipFill>
        <p:spPr>
          <a:xfrm>
            <a:off x="6476875" y="1739591"/>
            <a:ext cx="5309964" cy="4950890"/>
          </a:xfrm>
          <a:prstGeom prst="rect">
            <a:avLst/>
          </a:prstGeom>
        </p:spPr>
      </p:pic>
      <p:sp>
        <p:nvSpPr>
          <p:cNvPr id="8" name="TextBox 7">
            <a:extLst>
              <a:ext uri="{FF2B5EF4-FFF2-40B4-BE49-F238E27FC236}">
                <a16:creationId xmlns:a16="http://schemas.microsoft.com/office/drawing/2014/main" id="{C9B3720A-3441-4B4C-8483-1271F12F1AA1}"/>
              </a:ext>
            </a:extLst>
          </p:cNvPr>
          <p:cNvSpPr txBox="1"/>
          <p:nvPr/>
        </p:nvSpPr>
        <p:spPr>
          <a:xfrm>
            <a:off x="6099849" y="1739591"/>
            <a:ext cx="377026"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2.</a:t>
            </a:r>
            <a:endParaRPr lang="en-GB" b="1" dirty="0">
              <a:latin typeface="HELVETICA NEUE LIGHT" panose="02000403000000020004" pitchFamily="2" charset="0"/>
              <a:ea typeface="HELVETICA NEUE LIGHT" panose="02000403000000020004" pitchFamily="2" charset="0"/>
            </a:endParaRPr>
          </a:p>
        </p:txBody>
      </p:sp>
      <p:pic>
        <p:nvPicPr>
          <p:cNvPr id="10" name="Picture 9" descr="Map&#10;&#10;Description automatically generated">
            <a:extLst>
              <a:ext uri="{FF2B5EF4-FFF2-40B4-BE49-F238E27FC236}">
                <a16:creationId xmlns:a16="http://schemas.microsoft.com/office/drawing/2014/main" id="{5A7430A6-7D06-164E-BEF8-3F16E3BE6579}"/>
              </a:ext>
            </a:extLst>
          </p:cNvPr>
          <p:cNvPicPr>
            <a:picLocks noChangeAspect="1"/>
          </p:cNvPicPr>
          <p:nvPr/>
        </p:nvPicPr>
        <p:blipFill>
          <a:blip r:embed="rId4"/>
          <a:stretch>
            <a:fillRect/>
          </a:stretch>
        </p:blipFill>
        <p:spPr>
          <a:xfrm>
            <a:off x="994317" y="1739591"/>
            <a:ext cx="4949284" cy="4949284"/>
          </a:xfrm>
          <a:prstGeom prst="rect">
            <a:avLst/>
          </a:prstGeom>
        </p:spPr>
      </p:pic>
      <p:sp>
        <p:nvSpPr>
          <p:cNvPr id="11" name="TextBox 10">
            <a:extLst>
              <a:ext uri="{FF2B5EF4-FFF2-40B4-BE49-F238E27FC236}">
                <a16:creationId xmlns:a16="http://schemas.microsoft.com/office/drawing/2014/main" id="{0913380A-D1DB-7746-A5E1-F9D3A438C4D5}"/>
              </a:ext>
            </a:extLst>
          </p:cNvPr>
          <p:cNvSpPr txBox="1"/>
          <p:nvPr/>
        </p:nvSpPr>
        <p:spPr>
          <a:xfrm>
            <a:off x="617291" y="1739592"/>
            <a:ext cx="377026"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1.</a:t>
            </a:r>
            <a:endParaRPr lang="en-GB" b="1" dirty="0">
              <a:latin typeface="HELVETICA NEUE LIGHT" panose="02000403000000020004" pitchFamily="2" charset="0"/>
              <a:ea typeface="HELVETICA NEUE LIGHT" panose="02000403000000020004" pitchFamily="2" charset="0"/>
            </a:endParaRPr>
          </a:p>
        </p:txBody>
      </p:sp>
      <p:sp>
        <p:nvSpPr>
          <p:cNvPr id="12" name="Slide Number Placeholder 3">
            <a:extLst>
              <a:ext uri="{FF2B5EF4-FFF2-40B4-BE49-F238E27FC236}">
                <a16:creationId xmlns:a16="http://schemas.microsoft.com/office/drawing/2014/main" id="{D2542315-68FC-E849-987F-C08D58556B7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735186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225468"/>
            <a:ext cx="10515600" cy="663223"/>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[2]</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30348" y="971039"/>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Heatmap visualisation</a:t>
            </a:r>
          </a:p>
        </p:txBody>
      </p:sp>
      <p:pic>
        <p:nvPicPr>
          <p:cNvPr id="6" name="Picture 5" descr="Chart, treemap chart&#10;&#10;Description automatically generated">
            <a:extLst>
              <a:ext uri="{FF2B5EF4-FFF2-40B4-BE49-F238E27FC236}">
                <a16:creationId xmlns:a16="http://schemas.microsoft.com/office/drawing/2014/main" id="{8699CCD7-6A7B-C745-9F79-C502C91F80A8}"/>
              </a:ext>
            </a:extLst>
          </p:cNvPr>
          <p:cNvPicPr>
            <a:picLocks noChangeAspect="1"/>
          </p:cNvPicPr>
          <p:nvPr/>
        </p:nvPicPr>
        <p:blipFill rotWithShape="1">
          <a:blip r:embed="rId3"/>
          <a:srcRect l="3381" t="3337" r="4605" b="5036"/>
          <a:stretch/>
        </p:blipFill>
        <p:spPr>
          <a:xfrm>
            <a:off x="1078880" y="1535623"/>
            <a:ext cx="9154884" cy="4910247"/>
          </a:xfrm>
          <a:prstGeom prst="rect">
            <a:avLst/>
          </a:prstGeom>
        </p:spPr>
      </p:pic>
      <p:sp>
        <p:nvSpPr>
          <p:cNvPr id="8" name="TextBox 7">
            <a:extLst>
              <a:ext uri="{FF2B5EF4-FFF2-40B4-BE49-F238E27FC236}">
                <a16:creationId xmlns:a16="http://schemas.microsoft.com/office/drawing/2014/main" id="{267B31E0-6580-A640-A53D-2C60DD4CD512}"/>
              </a:ext>
            </a:extLst>
          </p:cNvPr>
          <p:cNvSpPr txBox="1"/>
          <p:nvPr/>
        </p:nvSpPr>
        <p:spPr>
          <a:xfrm>
            <a:off x="1078880" y="6528218"/>
            <a:ext cx="5549917" cy="276999"/>
          </a:xfrm>
          <a:prstGeom prst="rect">
            <a:avLst/>
          </a:prstGeom>
          <a:noFill/>
        </p:spPr>
        <p:txBody>
          <a:bodyPr wrap="none" rtlCol="0">
            <a:spAutoFit/>
          </a:bodyPr>
          <a:lstStyle/>
          <a:p>
            <a:r>
              <a:rPr lang="en-GB" sz="1200" dirty="0">
                <a:latin typeface="Helvetica Neue Thin" panose="020B0403020202020204" pitchFamily="34" charset="0"/>
                <a:ea typeface="Helvetica Neue Thin" panose="020B0403020202020204" pitchFamily="34" charset="0"/>
              </a:rPr>
              <a:t>Source: </a:t>
            </a:r>
            <a:r>
              <a:rPr lang="en-GB" sz="1200" dirty="0">
                <a:latin typeface="Helvetica Neue Thin" panose="020B0403020202020204" pitchFamily="34" charset="0"/>
                <a:ea typeface="Helvetica Neue Thin" panose="020B0403020202020204" pitchFamily="34" charset="0"/>
                <a:hlinkClick r:id="rId4"/>
              </a:rPr>
              <a:t>https://thedailyviz.com/2016/09/17/how-common-is-your-birthday-dailyviz/</a:t>
            </a:r>
            <a:r>
              <a:rPr lang="en-GB" sz="1200" dirty="0">
                <a:latin typeface="Helvetica Neue Thin" panose="020B0403020202020204" pitchFamily="34" charset="0"/>
                <a:ea typeface="Helvetica Neue Thin" panose="020B0403020202020204" pitchFamily="34" charset="0"/>
              </a:rPr>
              <a:t> </a:t>
            </a:r>
          </a:p>
        </p:txBody>
      </p:sp>
      <p:sp>
        <p:nvSpPr>
          <p:cNvPr id="9" name="Slide Number Placeholder 3">
            <a:extLst>
              <a:ext uri="{FF2B5EF4-FFF2-40B4-BE49-F238E27FC236}">
                <a16:creationId xmlns:a16="http://schemas.microsoft.com/office/drawing/2014/main" id="{B107F9FA-F24B-8D4F-932E-5FD595150F7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7939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142067"/>
            <a:ext cx="10515600" cy="632363"/>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[3]</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30348" y="774430"/>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Trend-based visualisation</a:t>
            </a:r>
          </a:p>
        </p:txBody>
      </p:sp>
      <p:pic>
        <p:nvPicPr>
          <p:cNvPr id="6" name="Picture 5" descr="Chart, line chart&#10;&#10;Description automatically generated">
            <a:extLst>
              <a:ext uri="{FF2B5EF4-FFF2-40B4-BE49-F238E27FC236}">
                <a16:creationId xmlns:a16="http://schemas.microsoft.com/office/drawing/2014/main" id="{ECD2354A-E860-B844-AD53-905F13B13291}"/>
              </a:ext>
            </a:extLst>
          </p:cNvPr>
          <p:cNvPicPr>
            <a:picLocks noChangeAspect="1"/>
          </p:cNvPicPr>
          <p:nvPr/>
        </p:nvPicPr>
        <p:blipFill rotWithShape="1">
          <a:blip r:embed="rId3"/>
          <a:srcRect l="3226" t="10103" r="2684"/>
          <a:stretch/>
        </p:blipFill>
        <p:spPr>
          <a:xfrm>
            <a:off x="1461293" y="1170088"/>
            <a:ext cx="8807604" cy="5545845"/>
          </a:xfrm>
          <a:prstGeom prst="rect">
            <a:avLst/>
          </a:prstGeom>
        </p:spPr>
      </p:pic>
      <p:sp>
        <p:nvSpPr>
          <p:cNvPr id="7" name="Slide Number Placeholder 3">
            <a:extLst>
              <a:ext uri="{FF2B5EF4-FFF2-40B4-BE49-F238E27FC236}">
                <a16:creationId xmlns:a16="http://schemas.microsoft.com/office/drawing/2014/main" id="{E1A3F3A0-B1AB-B247-908E-A236BB4A08C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2660348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62361" y="289082"/>
            <a:ext cx="10515600" cy="690794"/>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[4]</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30348" y="979876"/>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Bi-, or multi-variable visualisation</a:t>
            </a:r>
          </a:p>
        </p:txBody>
      </p:sp>
      <p:pic>
        <p:nvPicPr>
          <p:cNvPr id="6" name="Picture 5" descr="Chart, scatter chart&#10;&#10;Description automatically generated">
            <a:extLst>
              <a:ext uri="{FF2B5EF4-FFF2-40B4-BE49-F238E27FC236}">
                <a16:creationId xmlns:a16="http://schemas.microsoft.com/office/drawing/2014/main" id="{11D68A77-3C7D-EB48-9C9A-260F87282338}"/>
              </a:ext>
            </a:extLst>
          </p:cNvPr>
          <p:cNvPicPr>
            <a:picLocks noChangeAspect="1"/>
          </p:cNvPicPr>
          <p:nvPr/>
        </p:nvPicPr>
        <p:blipFill>
          <a:blip r:embed="rId3"/>
          <a:stretch>
            <a:fillRect/>
          </a:stretch>
        </p:blipFill>
        <p:spPr>
          <a:xfrm>
            <a:off x="2054267" y="1396154"/>
            <a:ext cx="7937225" cy="5172764"/>
          </a:xfrm>
          <a:prstGeom prst="rect">
            <a:avLst/>
          </a:prstGeom>
        </p:spPr>
      </p:pic>
      <p:sp>
        <p:nvSpPr>
          <p:cNvPr id="7" name="TextBox 6">
            <a:extLst>
              <a:ext uri="{FF2B5EF4-FFF2-40B4-BE49-F238E27FC236}">
                <a16:creationId xmlns:a16="http://schemas.microsoft.com/office/drawing/2014/main" id="{886486AC-7471-6344-B7E5-BBF9987F0CBE}"/>
              </a:ext>
            </a:extLst>
          </p:cNvPr>
          <p:cNvSpPr txBox="1"/>
          <p:nvPr/>
        </p:nvSpPr>
        <p:spPr>
          <a:xfrm>
            <a:off x="9083700" y="1044730"/>
            <a:ext cx="1550020" cy="369332"/>
          </a:xfrm>
          <a:prstGeom prst="rect">
            <a:avLst/>
          </a:prstGeom>
          <a:noFill/>
        </p:spPr>
        <p:txBody>
          <a:bodyPr wrap="square" rtlCol="0">
            <a:spAutoFit/>
          </a:bodyPr>
          <a:lstStyle/>
          <a:p>
            <a:r>
              <a:rPr lang="en-GB" dirty="0">
                <a:latin typeface="Helvetica Neue Thin" panose="020B0403020202020204" pitchFamily="34" charset="0"/>
                <a:ea typeface="Helvetica Neue Thin" panose="020B0403020202020204" pitchFamily="34" charset="0"/>
              </a:rPr>
              <a:t>Source: </a:t>
            </a:r>
            <a:r>
              <a:rPr lang="en-GB" dirty="0">
                <a:latin typeface="Helvetica Neue Thin" panose="020B0403020202020204" pitchFamily="34" charset="0"/>
                <a:ea typeface="Helvetica Neue Thin" panose="020B0403020202020204" pitchFamily="34" charset="0"/>
                <a:hlinkClick r:id="rId4"/>
              </a:rPr>
              <a:t>LINK</a:t>
            </a:r>
            <a:endParaRPr lang="en-GB" dirty="0">
              <a:latin typeface="Helvetica Neue Thin" panose="020B0403020202020204" pitchFamily="34" charset="0"/>
              <a:ea typeface="Helvetica Neue Thin" panose="020B0403020202020204" pitchFamily="34" charset="0"/>
            </a:endParaRPr>
          </a:p>
        </p:txBody>
      </p:sp>
      <p:sp>
        <p:nvSpPr>
          <p:cNvPr id="8" name="Slide Number Placeholder 3">
            <a:extLst>
              <a:ext uri="{FF2B5EF4-FFF2-40B4-BE49-F238E27FC236}">
                <a16:creationId xmlns:a16="http://schemas.microsoft.com/office/drawing/2014/main" id="{D2634D2D-6576-F346-BB0E-154E816C8ED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59121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26607" y="-17584"/>
            <a:ext cx="10515600" cy="1325563"/>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[5]</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300348" y="1307979"/>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Visualisations representing densities &amp; distributions of numerical data</a:t>
            </a:r>
          </a:p>
        </p:txBody>
      </p:sp>
      <p:pic>
        <p:nvPicPr>
          <p:cNvPr id="5" name="Picture 4" descr="Chart&#10;&#10;Description automatically generated with medium confidence">
            <a:extLst>
              <a:ext uri="{FF2B5EF4-FFF2-40B4-BE49-F238E27FC236}">
                <a16:creationId xmlns:a16="http://schemas.microsoft.com/office/drawing/2014/main" id="{A3A85164-05E0-CE47-B809-0CA3A68376A2}"/>
              </a:ext>
            </a:extLst>
          </p:cNvPr>
          <p:cNvPicPr>
            <a:picLocks noChangeAspect="1"/>
          </p:cNvPicPr>
          <p:nvPr/>
        </p:nvPicPr>
        <p:blipFill>
          <a:blip r:embed="rId3"/>
          <a:stretch>
            <a:fillRect/>
          </a:stretch>
        </p:blipFill>
        <p:spPr>
          <a:xfrm>
            <a:off x="607586" y="2151276"/>
            <a:ext cx="5166731" cy="1288856"/>
          </a:xfrm>
          <a:prstGeom prst="rect">
            <a:avLst/>
          </a:prstGeom>
        </p:spPr>
      </p:pic>
      <p:pic>
        <p:nvPicPr>
          <p:cNvPr id="7" name="Picture 6" descr="A picture containing company name&#10;&#10;Description automatically generated">
            <a:extLst>
              <a:ext uri="{FF2B5EF4-FFF2-40B4-BE49-F238E27FC236}">
                <a16:creationId xmlns:a16="http://schemas.microsoft.com/office/drawing/2014/main" id="{5C483C2A-1A32-A84E-9940-E788D0A989E4}"/>
              </a:ext>
            </a:extLst>
          </p:cNvPr>
          <p:cNvPicPr>
            <a:picLocks noChangeAspect="1"/>
          </p:cNvPicPr>
          <p:nvPr/>
        </p:nvPicPr>
        <p:blipFill>
          <a:blip r:embed="rId4"/>
          <a:stretch>
            <a:fillRect/>
          </a:stretch>
        </p:blipFill>
        <p:spPr>
          <a:xfrm>
            <a:off x="607587" y="3721513"/>
            <a:ext cx="5166730" cy="2581481"/>
          </a:xfrm>
          <a:prstGeom prst="rect">
            <a:avLst/>
          </a:prstGeom>
        </p:spPr>
      </p:pic>
      <p:pic>
        <p:nvPicPr>
          <p:cNvPr id="9" name="Picture 8" descr="Chart&#10;&#10;Description automatically generated">
            <a:extLst>
              <a:ext uri="{FF2B5EF4-FFF2-40B4-BE49-F238E27FC236}">
                <a16:creationId xmlns:a16="http://schemas.microsoft.com/office/drawing/2014/main" id="{6F4D2476-33BC-E345-A399-AEEC71F6F74F}"/>
              </a:ext>
            </a:extLst>
          </p:cNvPr>
          <p:cNvPicPr>
            <a:picLocks noChangeAspect="1"/>
          </p:cNvPicPr>
          <p:nvPr/>
        </p:nvPicPr>
        <p:blipFill>
          <a:blip r:embed="rId5"/>
          <a:stretch>
            <a:fillRect/>
          </a:stretch>
        </p:blipFill>
        <p:spPr>
          <a:xfrm>
            <a:off x="6086553" y="2151276"/>
            <a:ext cx="5166732" cy="1288856"/>
          </a:xfrm>
          <a:prstGeom prst="rect">
            <a:avLst/>
          </a:prstGeom>
        </p:spPr>
      </p:pic>
      <p:pic>
        <p:nvPicPr>
          <p:cNvPr id="11" name="Picture 10" descr="Chart&#10;&#10;Description automatically generated">
            <a:extLst>
              <a:ext uri="{FF2B5EF4-FFF2-40B4-BE49-F238E27FC236}">
                <a16:creationId xmlns:a16="http://schemas.microsoft.com/office/drawing/2014/main" id="{D927B737-F850-B74A-8A33-1B11B53A8456}"/>
              </a:ext>
            </a:extLst>
          </p:cNvPr>
          <p:cNvPicPr>
            <a:picLocks noChangeAspect="1"/>
          </p:cNvPicPr>
          <p:nvPr/>
        </p:nvPicPr>
        <p:blipFill>
          <a:blip r:embed="rId6"/>
          <a:stretch>
            <a:fillRect/>
          </a:stretch>
        </p:blipFill>
        <p:spPr>
          <a:xfrm>
            <a:off x="6086553" y="3721513"/>
            <a:ext cx="5166732" cy="1288856"/>
          </a:xfrm>
          <a:prstGeom prst="rect">
            <a:avLst/>
          </a:prstGeom>
        </p:spPr>
      </p:pic>
      <p:sp>
        <p:nvSpPr>
          <p:cNvPr id="12" name="TextBox 11">
            <a:extLst>
              <a:ext uri="{FF2B5EF4-FFF2-40B4-BE49-F238E27FC236}">
                <a16:creationId xmlns:a16="http://schemas.microsoft.com/office/drawing/2014/main" id="{B442AD8B-C5FE-A649-A6B2-66FE758FC267}"/>
              </a:ext>
            </a:extLst>
          </p:cNvPr>
          <p:cNvSpPr txBox="1"/>
          <p:nvPr/>
        </p:nvSpPr>
        <p:spPr>
          <a:xfrm>
            <a:off x="607586" y="1752488"/>
            <a:ext cx="5339923"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1. Plots for densities and distributions (numerical data)</a:t>
            </a:r>
          </a:p>
        </p:txBody>
      </p:sp>
      <p:sp>
        <p:nvSpPr>
          <p:cNvPr id="13" name="TextBox 12">
            <a:extLst>
              <a:ext uri="{FF2B5EF4-FFF2-40B4-BE49-F238E27FC236}">
                <a16:creationId xmlns:a16="http://schemas.microsoft.com/office/drawing/2014/main" id="{A456E86E-F7F2-3344-8281-A190A83BC520}"/>
              </a:ext>
            </a:extLst>
          </p:cNvPr>
          <p:cNvSpPr txBox="1"/>
          <p:nvPr/>
        </p:nvSpPr>
        <p:spPr>
          <a:xfrm>
            <a:off x="6086553" y="1763964"/>
            <a:ext cx="5314340"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2. Plots for proportions (qualitative or categorical data)</a:t>
            </a:r>
          </a:p>
        </p:txBody>
      </p:sp>
      <p:sp>
        <p:nvSpPr>
          <p:cNvPr id="14" name="TextBox 13">
            <a:extLst>
              <a:ext uri="{FF2B5EF4-FFF2-40B4-BE49-F238E27FC236}">
                <a16:creationId xmlns:a16="http://schemas.microsoft.com/office/drawing/2014/main" id="{54EDC1F5-FCF0-3445-B8E2-9E4EA1A5EE4F}"/>
              </a:ext>
            </a:extLst>
          </p:cNvPr>
          <p:cNvSpPr txBox="1"/>
          <p:nvPr/>
        </p:nvSpPr>
        <p:spPr>
          <a:xfrm rot="16200000">
            <a:off x="-274233" y="2623203"/>
            <a:ext cx="1055097"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Single variable</a:t>
            </a:r>
          </a:p>
        </p:txBody>
      </p:sp>
      <p:sp>
        <p:nvSpPr>
          <p:cNvPr id="15" name="TextBox 14">
            <a:extLst>
              <a:ext uri="{FF2B5EF4-FFF2-40B4-BE49-F238E27FC236}">
                <a16:creationId xmlns:a16="http://schemas.microsoft.com/office/drawing/2014/main" id="{CEA9727B-DE16-0E49-909F-33216EA4C33E}"/>
              </a:ext>
            </a:extLst>
          </p:cNvPr>
          <p:cNvSpPr txBox="1"/>
          <p:nvPr/>
        </p:nvSpPr>
        <p:spPr>
          <a:xfrm rot="16200000">
            <a:off x="-345194" y="4649010"/>
            <a:ext cx="1220206"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Multiple variables</a:t>
            </a:r>
          </a:p>
        </p:txBody>
      </p:sp>
      <p:sp>
        <p:nvSpPr>
          <p:cNvPr id="16" name="TextBox 15">
            <a:extLst>
              <a:ext uri="{FF2B5EF4-FFF2-40B4-BE49-F238E27FC236}">
                <a16:creationId xmlns:a16="http://schemas.microsoft.com/office/drawing/2014/main" id="{D8308D65-77FE-E845-A475-0F73E523DAF6}"/>
              </a:ext>
            </a:extLst>
          </p:cNvPr>
          <p:cNvSpPr txBox="1"/>
          <p:nvPr/>
        </p:nvSpPr>
        <p:spPr>
          <a:xfrm>
            <a:off x="122510" y="6373870"/>
            <a:ext cx="493635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Source: Fundamentals of Data Visualization [</a:t>
            </a:r>
            <a:r>
              <a:rPr lang="en-GB" dirty="0">
                <a:latin typeface="Helvetica Neue Thin" panose="020B0403020202020204" pitchFamily="34" charset="0"/>
                <a:ea typeface="Helvetica Neue Thin" panose="020B0403020202020204" pitchFamily="34" charset="0"/>
                <a:hlinkClick r:id="rId7"/>
              </a:rPr>
              <a:t>LINK</a:t>
            </a:r>
            <a:r>
              <a:rPr lang="en-GB" dirty="0">
                <a:latin typeface="Helvetica Neue Thin" panose="020B0403020202020204" pitchFamily="34" charset="0"/>
                <a:ea typeface="Helvetica Neue Thin" panose="020B0403020202020204" pitchFamily="34" charset="0"/>
              </a:rPr>
              <a:t>]</a:t>
            </a:r>
          </a:p>
        </p:txBody>
      </p:sp>
      <p:sp>
        <p:nvSpPr>
          <p:cNvPr id="17" name="Slide Number Placeholder 3">
            <a:extLst>
              <a:ext uri="{FF2B5EF4-FFF2-40B4-BE49-F238E27FC236}">
                <a16:creationId xmlns:a16="http://schemas.microsoft.com/office/drawing/2014/main" id="{2865DB4F-0A16-A84E-9CCB-C46BBE185C0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125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967153F3-0829-B246-AAD7-25CC4AC4BDE3}"/>
              </a:ext>
            </a:extLst>
          </p:cNvPr>
          <p:cNvPicPr>
            <a:picLocks noChangeAspect="1"/>
          </p:cNvPicPr>
          <p:nvPr/>
        </p:nvPicPr>
        <p:blipFill rotWithShape="1">
          <a:blip r:embed="rId4"/>
          <a:srcRect r="49748"/>
          <a:stretch/>
        </p:blipFill>
        <p:spPr>
          <a:xfrm>
            <a:off x="8036649" y="5427989"/>
            <a:ext cx="2880732" cy="1430011"/>
          </a:xfrm>
          <a:prstGeom prst="rect">
            <a:avLst/>
          </a:prstGeom>
        </p:spPr>
      </p:pic>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0" y="1561171"/>
            <a:ext cx="11630721"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b="1" dirty="0">
                <a:highlight>
                  <a:srgbClr val="D6D6D6"/>
                </a:highlight>
                <a:latin typeface="Helvetica Neue Thin" panose="020B0403020202020204" pitchFamily="34" charset="0"/>
                <a:ea typeface="Helvetica Neue Thin" panose="020B0403020202020204" pitchFamily="34" charset="0"/>
              </a:rPr>
              <a:t>Histograms</a:t>
            </a:r>
            <a:r>
              <a:rPr lang="en-GB" sz="2400" dirty="0">
                <a:highlight>
                  <a:srgbClr val="D6D6D6"/>
                </a:highlight>
                <a:latin typeface="Helvetica Neue Thin" panose="020B0403020202020204" pitchFamily="34" charset="0"/>
                <a:ea typeface="Helvetica Neue Thin" panose="020B0403020202020204" pitchFamily="34" charset="0"/>
              </a:rPr>
              <a:t> and/or </a:t>
            </a:r>
            <a:r>
              <a:rPr lang="en-GB" sz="2400" b="1" dirty="0">
                <a:highlight>
                  <a:srgbClr val="D6D6D6"/>
                </a:highlight>
                <a:latin typeface="Helvetica Neue Thin" panose="020B0403020202020204" pitchFamily="34" charset="0"/>
                <a:ea typeface="Helvetica Neue Thin" panose="020B0403020202020204" pitchFamily="34" charset="0"/>
              </a:rPr>
              <a:t>Density</a:t>
            </a:r>
            <a:r>
              <a:rPr lang="en-GB" sz="2400" dirty="0">
                <a:highlight>
                  <a:srgbClr val="D6D6D6"/>
                </a:highlight>
                <a:latin typeface="Helvetica Neue Thin" panose="020B0403020202020204" pitchFamily="34" charset="0"/>
                <a:ea typeface="Helvetica Neue Thin" panose="020B0403020202020204" pitchFamily="34" charset="0"/>
              </a:rPr>
              <a:t> plots are </a:t>
            </a:r>
            <a:r>
              <a:rPr lang="en-GB" sz="2400" b="1" dirty="0">
                <a:highlight>
                  <a:srgbClr val="D6D6D6"/>
                </a:highlight>
                <a:latin typeface="Helvetica Neue Thin" panose="020B0403020202020204" pitchFamily="34" charset="0"/>
                <a:ea typeface="Helvetica Neue Thin" panose="020B0403020202020204" pitchFamily="34" charset="0"/>
              </a:rPr>
              <a:t>BEST</a:t>
            </a:r>
            <a:r>
              <a:rPr lang="en-GB" sz="2400" dirty="0">
                <a:highlight>
                  <a:srgbClr val="D6D6D6"/>
                </a:highlight>
                <a:latin typeface="Helvetica Neue Thin" panose="020B0403020202020204" pitchFamily="34" charset="0"/>
                <a:ea typeface="Helvetica Neue Thin" panose="020B0403020202020204" pitchFamily="34" charset="0"/>
              </a:rPr>
              <a:t> for this type of visualization of numeric data</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b="1" dirty="0">
                <a:latin typeface="Helvetica Neue Thin" panose="020B0403020202020204" pitchFamily="34" charset="0"/>
                <a:ea typeface="Helvetica Neue Thin" panose="020B0403020202020204" pitchFamily="34" charset="0"/>
              </a:rPr>
              <a:t>Histogram</a:t>
            </a:r>
            <a:r>
              <a:rPr lang="en-GB" sz="2400" dirty="0">
                <a:latin typeface="Helvetica Neue Thin" panose="020B0403020202020204" pitchFamily="34" charset="0"/>
                <a:ea typeface="Helvetica Neue Thin" panose="020B0403020202020204" pitchFamily="34" charset="0"/>
              </a:rPr>
              <a:t> is the most commonly used graph to show the frequency of observations (or data points)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These observations (or data points) are counted in user specified ranges (aka groups) called “bins”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This bins are stacked adjacently to each other along the x-axis to visualise the frequency distribution which read from the y-axis.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Don’t confuse this with a bar plot!  </a:t>
            </a:r>
          </a:p>
        </p:txBody>
      </p:sp>
      <p:sp>
        <p:nvSpPr>
          <p:cNvPr id="6" name="Slide Number Placeholder 3">
            <a:extLst>
              <a:ext uri="{FF2B5EF4-FFF2-40B4-BE49-F238E27FC236}">
                <a16:creationId xmlns:a16="http://schemas.microsoft.com/office/drawing/2014/main" id="{EA959746-79E2-0C47-B001-2B5F38D606F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7161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1" y="1561171"/>
            <a:ext cx="7828156"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b="1" dirty="0">
                <a:highlight>
                  <a:srgbClr val="D6D6D6"/>
                </a:highlight>
                <a:latin typeface="Helvetica Neue Thin" panose="020B0403020202020204" pitchFamily="34" charset="0"/>
                <a:ea typeface="Helvetica Neue Thin" panose="020B0403020202020204" pitchFamily="34" charset="0"/>
              </a:rPr>
              <a:t>Example: Monitoring changes in my weight (kg) within the 1</a:t>
            </a:r>
            <a:r>
              <a:rPr lang="en-GB" sz="2400" b="1" baseline="30000" dirty="0">
                <a:highlight>
                  <a:srgbClr val="D6D6D6"/>
                </a:highlight>
                <a:latin typeface="Helvetica Neue Thin" panose="020B0403020202020204" pitchFamily="34" charset="0"/>
                <a:ea typeface="Helvetica Neue Thin" panose="020B0403020202020204" pitchFamily="34" charset="0"/>
              </a:rPr>
              <a:t>st</a:t>
            </a:r>
            <a:r>
              <a:rPr lang="en-GB" sz="2400" b="1" dirty="0">
                <a:highlight>
                  <a:srgbClr val="D6D6D6"/>
                </a:highlight>
                <a:latin typeface="Helvetica Neue Thin" panose="020B0403020202020204" pitchFamily="34" charset="0"/>
                <a:ea typeface="Helvetica Neue Thin" panose="020B0403020202020204" pitchFamily="34" charset="0"/>
              </a:rPr>
              <a:t> 28-weeks of using Wii Fit (Nintendo). The question is – are gamified tools effective for losing weight? These are readings of the </a:t>
            </a:r>
            <a:r>
              <a:rPr lang="en-GB" sz="2400" b="1" i="1" dirty="0">
                <a:highlight>
                  <a:srgbClr val="D6D6D6"/>
                </a:highlight>
                <a:latin typeface="Helvetica Neue Thin" panose="020B0403020202020204" pitchFamily="34" charset="0"/>
                <a:ea typeface="Helvetica Neue Thin" panose="020B0403020202020204" pitchFamily="34" charset="0"/>
              </a:rPr>
              <a:t>changes</a:t>
            </a:r>
            <a:r>
              <a:rPr lang="en-GB" sz="2400" b="1" dirty="0">
                <a:highlight>
                  <a:srgbClr val="D6D6D6"/>
                </a:highlight>
                <a:latin typeface="Helvetica Neue Thin" panose="020B0403020202020204" pitchFamily="34" charset="0"/>
                <a:ea typeface="Helvetica Neue Thin" panose="020B0403020202020204" pitchFamily="34" charset="0"/>
              </a:rPr>
              <a:t> in its weight (kg)</a:t>
            </a:r>
          </a:p>
          <a:p>
            <a:pPr marL="0" indent="0">
              <a:buNone/>
            </a:pPr>
            <a:endParaRPr lang="en-GB" sz="1600" b="1" dirty="0">
              <a:latin typeface="Helvetica Neue Thin" panose="020B0403020202020204" pitchFamily="34" charset="0"/>
              <a:ea typeface="Helvetica Neue Thin" panose="020B0403020202020204" pitchFamily="34" charset="0"/>
            </a:endParaRPr>
          </a:p>
          <a:p>
            <a:pPr marL="0" indent="0">
              <a:buNone/>
            </a:pPr>
            <a:r>
              <a:rPr lang="en-GB" sz="1400" b="1" dirty="0">
                <a:latin typeface="Helvetica Neue Thin" panose="020B0403020202020204" pitchFamily="34" charset="0"/>
                <a:ea typeface="Helvetica Neue Thin" panose="020B0403020202020204" pitchFamily="34" charset="0"/>
              </a:rPr>
              <a:t>Step 1: Data set: -0.2,-0.4, 0, 0.1, 0.1, 0.3, 0.12, 0.4, 0.5, 0.8, 0.9, 0.5, 0.6, 0.7, 0.6, 1.3, -0.2, 0, 0.1, 0.1, 0.3, 0.4, 0.5, 0.5, 0.6, 1.2</a:t>
            </a:r>
          </a:p>
          <a:p>
            <a:pPr marL="0" indent="0">
              <a:buNone/>
            </a:pPr>
            <a:r>
              <a:rPr lang="en-GB" sz="1400" b="1" dirty="0">
                <a:latin typeface="Helvetica Neue Thin" panose="020B0403020202020204" pitchFamily="34" charset="0"/>
                <a:ea typeface="Helvetica Neue Thin" panose="020B0403020202020204" pitchFamily="34" charset="0"/>
              </a:rPr>
              <a:t>Data set (sorted): -0.40, -0.20, -0.20, 0.00, 0.00, 0.10, 0.10, 0.10, 0.10, 0.12, 0.30, 0.30, 0.40, 0.40, 0.50, 0.50, 0.50, 0.50, 0.60, 0.60, 0.60, 0.70, 0.80, 0.90, 1.20, 1.30</a:t>
            </a:r>
          </a:p>
          <a:p>
            <a:pPr marL="0" indent="0">
              <a:buNone/>
            </a:pPr>
            <a:endParaRPr lang="en-GB" sz="1400" b="1" dirty="0">
              <a:latin typeface="Helvetica Neue Thin" panose="020B0403020202020204" pitchFamily="34" charset="0"/>
              <a:ea typeface="Helvetica Neue Thin" panose="020B0403020202020204" pitchFamily="34" charset="0"/>
            </a:endParaRPr>
          </a:p>
          <a:p>
            <a:pPr marL="0" indent="0">
              <a:buNone/>
            </a:pPr>
            <a:r>
              <a:rPr lang="en-GB" sz="1400" b="1" dirty="0">
                <a:latin typeface="Helvetica Neue Thin" panose="020B0403020202020204" pitchFamily="34" charset="0"/>
                <a:ea typeface="Helvetica Neue Thin" panose="020B0403020202020204" pitchFamily="34" charset="0"/>
              </a:rPr>
              <a:t>Step 2: Create set of user-specified ranges (or bins) to group the values along the x-axis</a:t>
            </a:r>
          </a:p>
          <a:p>
            <a:r>
              <a:rPr lang="en-GB" sz="1400" b="1" dirty="0">
                <a:latin typeface="Helvetica Neue Thin" panose="020B0403020202020204" pitchFamily="34" charset="0"/>
                <a:ea typeface="Helvetica Neue Thin" panose="020B0403020202020204" pitchFamily="34" charset="0"/>
              </a:rPr>
              <a:t>Bins are based on interval of 0.25 starting from -0.5 to 1.5 (-0.5. -0.25, 0, 0.25, 0.5, 0.75, 1, 1.25 and 1.5)</a:t>
            </a:r>
          </a:p>
          <a:p>
            <a:endParaRPr lang="en-GB" sz="1400" b="1" dirty="0">
              <a:latin typeface="Helvetica Neue Thin" panose="020B0403020202020204" pitchFamily="34" charset="0"/>
              <a:ea typeface="Helvetica Neue Thin" panose="020B0403020202020204" pitchFamily="34" charset="0"/>
            </a:endParaRPr>
          </a:p>
          <a:p>
            <a:pPr marL="0" indent="0">
              <a:buNone/>
            </a:pPr>
            <a:r>
              <a:rPr lang="en-GB" sz="1400" b="1" dirty="0">
                <a:latin typeface="Helvetica Neue Thin" panose="020B0403020202020204" pitchFamily="34" charset="0"/>
                <a:ea typeface="Helvetica Neue Thin" panose="020B0403020202020204" pitchFamily="34" charset="0"/>
              </a:rPr>
              <a:t>Step 3: Count the observed values that fall within each of its corresponding interval and plot as a histogram </a:t>
            </a:r>
            <a:endParaRPr lang="en-GB" sz="1400" dirty="0">
              <a:highlight>
                <a:srgbClr val="D6D6D6"/>
              </a:highlight>
              <a:latin typeface="Helvetica Neue Thin" panose="020B0403020202020204" pitchFamily="34" charset="0"/>
              <a:ea typeface="Helvetica Neue Thin" panose="020B0403020202020204" pitchFamily="34" charset="0"/>
            </a:endParaRPr>
          </a:p>
          <a:p>
            <a:pPr marL="0" indent="0">
              <a:buNone/>
            </a:pPr>
            <a:endParaRPr lang="en-GB" sz="2400" dirty="0">
              <a:highlight>
                <a:srgbClr val="D6D6D6"/>
              </a:highlight>
              <a:latin typeface="Helvetica Neue Thin" panose="020B0403020202020204" pitchFamily="34" charset="0"/>
              <a:ea typeface="Helvetica Neue Thin" panose="020B0403020202020204" pitchFamily="34" charset="0"/>
            </a:endParaRPr>
          </a:p>
        </p:txBody>
      </p:sp>
      <p:sp>
        <p:nvSpPr>
          <p:cNvPr id="6" name="Slide Number Placeholder 3">
            <a:extLst>
              <a:ext uri="{FF2B5EF4-FFF2-40B4-BE49-F238E27FC236}">
                <a16:creationId xmlns:a16="http://schemas.microsoft.com/office/drawing/2014/main" id="{CC0E3C39-82BD-8B48-818B-129E1354808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pic>
        <p:nvPicPr>
          <p:cNvPr id="7" name="Picture 6" descr="A logo for a video game&#10;&#10;AI-generated content may be incorrect.">
            <a:extLst>
              <a:ext uri="{FF2B5EF4-FFF2-40B4-BE49-F238E27FC236}">
                <a16:creationId xmlns:a16="http://schemas.microsoft.com/office/drawing/2014/main" id="{27AC3A94-1984-9A50-C8B1-CF58FC72B21E}"/>
              </a:ext>
            </a:extLst>
          </p:cNvPr>
          <p:cNvPicPr>
            <a:picLocks noChangeAspect="1"/>
          </p:cNvPicPr>
          <p:nvPr/>
        </p:nvPicPr>
        <p:blipFill>
          <a:blip r:embed="rId3"/>
          <a:stretch>
            <a:fillRect/>
          </a:stretch>
        </p:blipFill>
        <p:spPr>
          <a:xfrm>
            <a:off x="8103219" y="1551791"/>
            <a:ext cx="3810000" cy="1905000"/>
          </a:xfrm>
          <a:prstGeom prst="rect">
            <a:avLst/>
          </a:prstGeom>
        </p:spPr>
      </p:pic>
    </p:spTree>
    <p:extLst>
      <p:ext uri="{BB962C8B-B14F-4D97-AF65-F5344CB8AC3E}">
        <p14:creationId xmlns:p14="http://schemas.microsoft.com/office/powerpoint/2010/main" val="851926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QUICK RECAP OF WEEK 2</a:t>
            </a:r>
          </a:p>
        </p:txBody>
      </p:sp>
      <p:sp>
        <p:nvSpPr>
          <p:cNvPr id="7" name="Slide Number Placeholder 3">
            <a:extLst>
              <a:ext uri="{FF2B5EF4-FFF2-40B4-BE49-F238E27FC236}">
                <a16:creationId xmlns:a16="http://schemas.microsoft.com/office/drawing/2014/main" id="{7DC18C19-1E12-E147-A756-FA7452A670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1" y="1561171"/>
            <a:ext cx="4973444"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200" b="1" dirty="0">
                <a:highlight>
                  <a:srgbClr val="D6D6D6"/>
                </a:highlight>
                <a:latin typeface="Helvetica Neue Thin" panose="020B0403020202020204" pitchFamily="34" charset="0"/>
                <a:ea typeface="Helvetica Neue Thin" panose="020B0403020202020204" pitchFamily="34" charset="0"/>
              </a:rPr>
              <a:t>Example: Monitoring a in my weight within the 1</a:t>
            </a:r>
            <a:r>
              <a:rPr lang="en-GB" sz="1200" b="1" baseline="30000" dirty="0">
                <a:highlight>
                  <a:srgbClr val="D6D6D6"/>
                </a:highlight>
                <a:latin typeface="Helvetica Neue Thin" panose="020B0403020202020204" pitchFamily="34" charset="0"/>
                <a:ea typeface="Helvetica Neue Thin" panose="020B0403020202020204" pitchFamily="34" charset="0"/>
              </a:rPr>
              <a:t>st</a:t>
            </a:r>
            <a:r>
              <a:rPr lang="en-GB" sz="1200" b="1" dirty="0">
                <a:highlight>
                  <a:srgbClr val="D6D6D6"/>
                </a:highlight>
                <a:latin typeface="Helvetica Neue Thin" panose="020B0403020202020204" pitchFamily="34" charset="0"/>
                <a:ea typeface="Helvetica Neue Thin" panose="020B0403020202020204" pitchFamily="34" charset="0"/>
              </a:rPr>
              <a:t> 28-weeks of using Wii Fit (Nintendo). These are readings of the </a:t>
            </a:r>
            <a:r>
              <a:rPr lang="en-GB" sz="1200" b="1" i="1" dirty="0">
                <a:highlight>
                  <a:srgbClr val="D6D6D6"/>
                </a:highlight>
                <a:latin typeface="Helvetica Neue Thin" panose="020B0403020202020204" pitchFamily="34" charset="0"/>
                <a:ea typeface="Helvetica Neue Thin" panose="020B0403020202020204" pitchFamily="34" charset="0"/>
              </a:rPr>
              <a:t>changes</a:t>
            </a:r>
            <a:r>
              <a:rPr lang="en-GB" sz="1200" b="1" dirty="0">
                <a:highlight>
                  <a:srgbClr val="D6D6D6"/>
                </a:highlight>
                <a:latin typeface="Helvetica Neue Thin" panose="020B0403020202020204" pitchFamily="34" charset="0"/>
                <a:ea typeface="Helvetica Neue Thin" panose="020B0403020202020204" pitchFamily="34" charset="0"/>
              </a:rPr>
              <a:t> in its weight (kg)</a:t>
            </a:r>
          </a:p>
          <a:p>
            <a:pPr marL="0" indent="0">
              <a:buNone/>
            </a:pP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1: Data set: -0.2,-0.4, 0, 0.1, 0.1, 0.3, 0.12, 0.4, 0.5, 0.8, 0.9, 0.5, 0.6, 0.7, 0.6, 1.3, -0.2, 0, 0.1, 0.1, 0.3, 0.4, 0.5, 0.5, 0.6, 1.2</a:t>
            </a:r>
          </a:p>
          <a:p>
            <a:pPr marL="0" indent="0">
              <a:buNone/>
            </a:pPr>
            <a:r>
              <a:rPr lang="en-GB" sz="1200" b="1" dirty="0">
                <a:latin typeface="Helvetica Neue Thin" panose="020B0403020202020204" pitchFamily="34" charset="0"/>
                <a:ea typeface="Helvetica Neue Thin" panose="020B0403020202020204" pitchFamily="34" charset="0"/>
              </a:rPr>
              <a:t>Data set (sorted): -0.40, -0.20, -0.20, 0.00, 0.00, 0.10, 0.10, 0.10, 0.10, 0.12, 0.30, 0.30, 0.40, 0.40, 0.50, 0.50, 0.50, 0.50, 0.60, 0.60, 0.60, 0.70, 0.80, 0.90, 1.20, 1.30</a:t>
            </a:r>
          </a:p>
          <a:p>
            <a:pPr marL="0" indent="0">
              <a:buNone/>
            </a:pP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2: Create set of user-specified ranges (or bins) to group the values along the x-axis</a:t>
            </a:r>
          </a:p>
          <a:p>
            <a:r>
              <a:rPr lang="en-GB" sz="1200" b="1" dirty="0">
                <a:latin typeface="Helvetica Neue Thin" panose="020B0403020202020204" pitchFamily="34" charset="0"/>
                <a:ea typeface="Helvetica Neue Thin" panose="020B0403020202020204" pitchFamily="34" charset="0"/>
              </a:rPr>
              <a:t>Bins are based on interval of 0.25 starting from -0.5 to 1.5 (-0.5. -0.25, 0, 0.25, 0.5, 0.75, 1, 1.25 and 1.5)</a:t>
            </a:r>
          </a:p>
          <a:p>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3: Count the observed values that fall within each of its corresponding interval and plot as a histogram </a:t>
            </a:r>
            <a:endParaRPr lang="en-GB" sz="1200" dirty="0">
              <a:highlight>
                <a:srgbClr val="D6D6D6"/>
              </a:highlight>
              <a:latin typeface="Helvetica Neue Thin" panose="020B0403020202020204" pitchFamily="34" charset="0"/>
              <a:ea typeface="Helvetica Neue Thin" panose="020B0403020202020204" pitchFamily="34" charset="0"/>
            </a:endParaRPr>
          </a:p>
          <a:p>
            <a:pPr marL="0" indent="0">
              <a:buNone/>
            </a:pPr>
            <a:endParaRPr lang="en-GB" sz="2400" dirty="0">
              <a:highlight>
                <a:srgbClr val="D6D6D6"/>
              </a:highlight>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BA113056-70D3-D84E-886B-C9914CAE8B04}"/>
              </a:ext>
            </a:extLst>
          </p:cNvPr>
          <p:cNvSpPr txBox="1"/>
          <p:nvPr/>
        </p:nvSpPr>
        <p:spPr>
          <a:xfrm>
            <a:off x="5620215" y="1561171"/>
            <a:ext cx="6467707" cy="1615827"/>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Code:</a:t>
            </a:r>
          </a:p>
          <a:p>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bins &lt;- c(-0.5, -0.25, 0, 0.25, 0.5, 0.75, 1.0, 1.25, 1.5)</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hist(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breaks = bins, main=”Weight change within 28 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labels = TRUE)</a:t>
            </a:r>
          </a:p>
        </p:txBody>
      </p:sp>
      <p:sp>
        <p:nvSpPr>
          <p:cNvPr id="8" name="Slide Number Placeholder 3">
            <a:extLst>
              <a:ext uri="{FF2B5EF4-FFF2-40B4-BE49-F238E27FC236}">
                <a16:creationId xmlns:a16="http://schemas.microsoft.com/office/drawing/2014/main" id="{ED2D8C76-EBAA-F148-B94A-FEC5B9D0CD6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pic>
        <p:nvPicPr>
          <p:cNvPr id="10" name="Picture 9" descr="A graph of a weight change&#10;&#10;AI-generated content may be incorrect.">
            <a:extLst>
              <a:ext uri="{FF2B5EF4-FFF2-40B4-BE49-F238E27FC236}">
                <a16:creationId xmlns:a16="http://schemas.microsoft.com/office/drawing/2014/main" id="{DD2FA662-5383-7686-6856-7BF9E06E7CEB}"/>
              </a:ext>
            </a:extLst>
          </p:cNvPr>
          <p:cNvPicPr>
            <a:picLocks noChangeAspect="1"/>
          </p:cNvPicPr>
          <p:nvPr/>
        </p:nvPicPr>
        <p:blipFill>
          <a:blip r:embed="rId3"/>
          <a:stretch>
            <a:fillRect/>
          </a:stretch>
        </p:blipFill>
        <p:spPr>
          <a:xfrm>
            <a:off x="6010227" y="3198135"/>
            <a:ext cx="5165153" cy="3517127"/>
          </a:xfrm>
          <a:prstGeom prst="rect">
            <a:avLst/>
          </a:prstGeom>
        </p:spPr>
      </p:pic>
    </p:spTree>
    <p:extLst>
      <p:ext uri="{BB962C8B-B14F-4D97-AF65-F5344CB8AC3E}">
        <p14:creationId xmlns:p14="http://schemas.microsoft.com/office/powerpoint/2010/main" val="895387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967153F3-0829-B246-AAD7-25CC4AC4BDE3}"/>
              </a:ext>
            </a:extLst>
          </p:cNvPr>
          <p:cNvPicPr>
            <a:picLocks noChangeAspect="1"/>
          </p:cNvPicPr>
          <p:nvPr/>
        </p:nvPicPr>
        <p:blipFill rotWithShape="1">
          <a:blip r:embed="rId4"/>
          <a:srcRect r="49748"/>
          <a:stretch/>
        </p:blipFill>
        <p:spPr>
          <a:xfrm>
            <a:off x="0" y="5427989"/>
            <a:ext cx="2880732" cy="1430011"/>
          </a:xfrm>
          <a:prstGeom prst="rect">
            <a:avLst/>
          </a:prstGeom>
        </p:spPr>
      </p:pic>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0" y="1561171"/>
            <a:ext cx="11630721"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b="1" dirty="0">
                <a:highlight>
                  <a:srgbClr val="D6D6D6"/>
                </a:highlight>
                <a:latin typeface="Helvetica Neue Thin" panose="020B0403020202020204" pitchFamily="34" charset="0"/>
                <a:ea typeface="Helvetica Neue Thin" panose="020B0403020202020204" pitchFamily="34" charset="0"/>
              </a:rPr>
              <a:t>Histograms</a:t>
            </a:r>
            <a:r>
              <a:rPr lang="en-GB" sz="2400" dirty="0">
                <a:highlight>
                  <a:srgbClr val="D6D6D6"/>
                </a:highlight>
                <a:latin typeface="Helvetica Neue Thin" panose="020B0403020202020204" pitchFamily="34" charset="0"/>
                <a:ea typeface="Helvetica Neue Thin" panose="020B0403020202020204" pitchFamily="34" charset="0"/>
              </a:rPr>
              <a:t> and/or </a:t>
            </a:r>
            <a:r>
              <a:rPr lang="en-GB" sz="2400" b="1" dirty="0">
                <a:highlight>
                  <a:srgbClr val="D6D6D6"/>
                </a:highlight>
                <a:latin typeface="Helvetica Neue Thin" panose="020B0403020202020204" pitchFamily="34" charset="0"/>
                <a:ea typeface="Helvetica Neue Thin" panose="020B0403020202020204" pitchFamily="34" charset="0"/>
              </a:rPr>
              <a:t>Density</a:t>
            </a:r>
            <a:r>
              <a:rPr lang="en-GB" sz="2400" dirty="0">
                <a:highlight>
                  <a:srgbClr val="D6D6D6"/>
                </a:highlight>
                <a:latin typeface="Helvetica Neue Thin" panose="020B0403020202020204" pitchFamily="34" charset="0"/>
                <a:ea typeface="Helvetica Neue Thin" panose="020B0403020202020204" pitchFamily="34" charset="0"/>
              </a:rPr>
              <a:t> plots are </a:t>
            </a:r>
            <a:r>
              <a:rPr lang="en-GB" sz="2400" b="1" dirty="0">
                <a:highlight>
                  <a:srgbClr val="D6D6D6"/>
                </a:highlight>
                <a:latin typeface="Helvetica Neue Thin" panose="020B0403020202020204" pitchFamily="34" charset="0"/>
                <a:ea typeface="Helvetica Neue Thin" panose="020B0403020202020204" pitchFamily="34" charset="0"/>
              </a:rPr>
              <a:t>BEST</a:t>
            </a:r>
            <a:r>
              <a:rPr lang="en-GB" sz="2400" dirty="0">
                <a:highlight>
                  <a:srgbClr val="D6D6D6"/>
                </a:highlight>
                <a:latin typeface="Helvetica Neue Thin" panose="020B0403020202020204" pitchFamily="34" charset="0"/>
                <a:ea typeface="Helvetica Neue Thin" panose="020B0403020202020204" pitchFamily="34" charset="0"/>
              </a:rPr>
              <a:t> for this type of visualization of numeric data</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b="1" dirty="0">
                <a:latin typeface="Helvetica Neue Thin" panose="020B0403020202020204" pitchFamily="34" charset="0"/>
                <a:ea typeface="Helvetica Neue Thin" panose="020B0403020202020204" pitchFamily="34" charset="0"/>
              </a:rPr>
              <a:t>Density</a:t>
            </a:r>
            <a:r>
              <a:rPr lang="en-GB" sz="2400" dirty="0">
                <a:latin typeface="Helvetica Neue Thin" panose="020B0403020202020204" pitchFamily="34" charset="0"/>
                <a:ea typeface="Helvetica Neue Thin" panose="020B0403020202020204" pitchFamily="34" charset="0"/>
              </a:rPr>
              <a:t> plots shows the same thing as a histogram i.e., frequency of observations (or data points)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However, these observations (or data points) are counted on a continuous interval</a:t>
            </a:r>
          </a:p>
          <a:p>
            <a:pPr marL="0" indent="0">
              <a:buNone/>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Basically, it’s a smoothed curve, and because its plotted over on a continuous scale, we read the density as a proportion or percentage instead of counts. </a:t>
            </a:r>
          </a:p>
        </p:txBody>
      </p:sp>
      <p:sp>
        <p:nvSpPr>
          <p:cNvPr id="6" name="Slide Number Placeholder 3">
            <a:extLst>
              <a:ext uri="{FF2B5EF4-FFF2-40B4-BE49-F238E27FC236}">
                <a16:creationId xmlns:a16="http://schemas.microsoft.com/office/drawing/2014/main" id="{7FC49C1B-16F0-A84A-9101-554B5104F73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6082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1" y="1561171"/>
            <a:ext cx="4973444" cy="2430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200" b="1" dirty="0">
                <a:highlight>
                  <a:srgbClr val="D6D6D6"/>
                </a:highlight>
                <a:latin typeface="Helvetica Neue Thin" panose="020B0403020202020204" pitchFamily="34" charset="0"/>
                <a:ea typeface="Helvetica Neue Thin" panose="020B0403020202020204" pitchFamily="34" charset="0"/>
              </a:rPr>
              <a:t>Example: Monitoring a in my weight within the 1</a:t>
            </a:r>
            <a:r>
              <a:rPr lang="en-GB" sz="1200" b="1" baseline="30000" dirty="0">
                <a:highlight>
                  <a:srgbClr val="D6D6D6"/>
                </a:highlight>
                <a:latin typeface="Helvetica Neue Thin" panose="020B0403020202020204" pitchFamily="34" charset="0"/>
                <a:ea typeface="Helvetica Neue Thin" panose="020B0403020202020204" pitchFamily="34" charset="0"/>
              </a:rPr>
              <a:t>st</a:t>
            </a:r>
            <a:r>
              <a:rPr lang="en-GB" sz="1200" b="1" dirty="0">
                <a:highlight>
                  <a:srgbClr val="D6D6D6"/>
                </a:highlight>
                <a:latin typeface="Helvetica Neue Thin" panose="020B0403020202020204" pitchFamily="34" charset="0"/>
                <a:ea typeface="Helvetica Neue Thin" panose="020B0403020202020204" pitchFamily="34" charset="0"/>
              </a:rPr>
              <a:t> 28-weeks of using Wii Fit (Nintendo). These are readings of the </a:t>
            </a:r>
            <a:r>
              <a:rPr lang="en-GB" sz="1200" b="1" i="1" dirty="0">
                <a:highlight>
                  <a:srgbClr val="D6D6D6"/>
                </a:highlight>
                <a:latin typeface="Helvetica Neue Thin" panose="020B0403020202020204" pitchFamily="34" charset="0"/>
                <a:ea typeface="Helvetica Neue Thin" panose="020B0403020202020204" pitchFamily="34" charset="0"/>
              </a:rPr>
              <a:t>changes</a:t>
            </a:r>
            <a:r>
              <a:rPr lang="en-GB" sz="1200" b="1" dirty="0">
                <a:highlight>
                  <a:srgbClr val="D6D6D6"/>
                </a:highlight>
                <a:latin typeface="Helvetica Neue Thin" panose="020B0403020202020204" pitchFamily="34" charset="0"/>
                <a:ea typeface="Helvetica Neue Thin" panose="020B0403020202020204" pitchFamily="34" charset="0"/>
              </a:rPr>
              <a:t> in its weight (kg</a:t>
            </a: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1: Data set: -0.2,-0.4, 0, 0.1, 0.1, 0.3, 0.12, 0.4, 0.5, 0.8, 0.9, 0.5, 0.6, 0.7, 0.6, 1.3, -0.2, 0, 0.1, 0.1, 0.3, 0.4, 0.5, 0.5, 0.6, 1.2</a:t>
            </a:r>
          </a:p>
          <a:p>
            <a:pPr marL="0" indent="0">
              <a:buNone/>
            </a:pPr>
            <a:r>
              <a:rPr lang="en-GB" sz="1200" b="1" dirty="0">
                <a:latin typeface="Helvetica Neue Thin" panose="020B0403020202020204" pitchFamily="34" charset="0"/>
                <a:ea typeface="Helvetica Neue Thin" panose="020B0403020202020204" pitchFamily="34" charset="0"/>
              </a:rPr>
              <a:t>Data set (sorted): -0.40, -0.20, -0.20, 0.00, 0.00, 0.10, 0.10, 0.10, 0.10, 0.12, 0.30, 0.30, 0.40, 0.40, 0.50, 0.50, 0.50, 0.50, 0.60, 0.60, 0.60, 0.70, 0.80, 0.90, 1.20, 1.30</a:t>
            </a:r>
          </a:p>
          <a:p>
            <a:pPr marL="0" indent="0">
              <a:buNone/>
            </a:pP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2: To create a density plot is quite easy!</a:t>
            </a:r>
            <a:endParaRPr lang="en-GB" sz="2400" dirty="0">
              <a:highlight>
                <a:srgbClr val="D6D6D6"/>
              </a:highlight>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BA113056-70D3-D84E-886B-C9914CAE8B04}"/>
              </a:ext>
            </a:extLst>
          </p:cNvPr>
          <p:cNvSpPr txBox="1"/>
          <p:nvPr/>
        </p:nvSpPr>
        <p:spPr>
          <a:xfrm>
            <a:off x="5620215" y="1561171"/>
            <a:ext cx="6467707" cy="1615827"/>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Code:</a:t>
            </a:r>
          </a:p>
          <a:p>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den &lt;- density(</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plot(den, main="Weight change within 28 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a:t>
            </a:r>
            <a:r>
              <a:rPr lang="en-GB" sz="1100" dirty="0" err="1">
                <a:latin typeface="Helvetica Neue Thin" panose="020B0403020202020204" pitchFamily="34" charset="0"/>
                <a:ea typeface="Helvetica Neue Thin" panose="020B0403020202020204" pitchFamily="34" charset="0"/>
              </a:rPr>
              <a:t>ylab</a:t>
            </a:r>
            <a:r>
              <a:rPr lang="en-GB" sz="1100" dirty="0">
                <a:latin typeface="Helvetica Neue Thin" panose="020B0403020202020204" pitchFamily="34" charset="0"/>
                <a:ea typeface="Helvetica Neue Thin" panose="020B0403020202020204" pitchFamily="34" charset="0"/>
              </a:rPr>
              <a:t> = "Density (proportion [%])")</a:t>
            </a:r>
          </a:p>
        </p:txBody>
      </p:sp>
      <p:sp>
        <p:nvSpPr>
          <p:cNvPr id="10" name="Slide Number Placeholder 3">
            <a:extLst>
              <a:ext uri="{FF2B5EF4-FFF2-40B4-BE49-F238E27FC236}">
                <a16:creationId xmlns:a16="http://schemas.microsoft.com/office/drawing/2014/main" id="{0C95A82A-B720-4746-99E2-6B825BA8499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pic>
        <p:nvPicPr>
          <p:cNvPr id="6" name="Picture 5" descr="A graph of a weight loss&#10;&#10;AI-generated content may be incorrect.">
            <a:extLst>
              <a:ext uri="{FF2B5EF4-FFF2-40B4-BE49-F238E27FC236}">
                <a16:creationId xmlns:a16="http://schemas.microsoft.com/office/drawing/2014/main" id="{3B019C98-8C3F-ED4B-C266-BD6D5CAA8059}"/>
              </a:ext>
            </a:extLst>
          </p:cNvPr>
          <p:cNvPicPr>
            <a:picLocks noChangeAspect="1"/>
          </p:cNvPicPr>
          <p:nvPr/>
        </p:nvPicPr>
        <p:blipFill>
          <a:blip r:embed="rId3"/>
          <a:stretch>
            <a:fillRect/>
          </a:stretch>
        </p:blipFill>
        <p:spPr>
          <a:xfrm>
            <a:off x="5620215" y="3176998"/>
            <a:ext cx="5236784" cy="3562231"/>
          </a:xfrm>
          <a:prstGeom prst="rect">
            <a:avLst/>
          </a:prstGeom>
        </p:spPr>
      </p:pic>
    </p:spTree>
    <p:extLst>
      <p:ext uri="{BB962C8B-B14F-4D97-AF65-F5344CB8AC3E}">
        <p14:creationId xmlns:p14="http://schemas.microsoft.com/office/powerpoint/2010/main" val="524084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2AD31-F296-8949-A515-69077CA22E59}"/>
              </a:ext>
            </a:extLst>
          </p:cNvPr>
          <p:cNvPicPr>
            <a:picLocks noChangeAspect="1"/>
          </p:cNvPicPr>
          <p:nvPr/>
        </p:nvPicPr>
        <p:blipFill>
          <a:blip r:embed="rId2"/>
          <a:stretch>
            <a:fillRect/>
          </a:stretch>
        </p:blipFill>
        <p:spPr>
          <a:xfrm>
            <a:off x="0" y="0"/>
            <a:ext cx="12192000" cy="970069"/>
          </a:xfrm>
          <a:prstGeom prst="rect">
            <a:avLst/>
          </a:prstGeom>
        </p:spPr>
      </p:pic>
      <p:sp>
        <p:nvSpPr>
          <p:cNvPr id="5" name="Title 1">
            <a:extLst>
              <a:ext uri="{FF2B5EF4-FFF2-40B4-BE49-F238E27FC236}">
                <a16:creationId xmlns:a16="http://schemas.microsoft.com/office/drawing/2014/main" id="{925193F6-6535-EF43-B03F-A3ADF5774486}"/>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Histogram/Density plots for assessing the distributions of data [1]</a:t>
            </a:r>
            <a:endParaRPr lang="en-GB" sz="2800" b="1" dirty="0">
              <a:latin typeface="HELVETICA NEUE THIN" panose="020B0403020202020204" pitchFamily="34" charset="0"/>
              <a:ea typeface="HELVETICA NEUE THIN" panose="020B0403020202020204" pitchFamily="34" charset="0"/>
            </a:endParaRPr>
          </a:p>
        </p:txBody>
      </p:sp>
      <p:sp>
        <p:nvSpPr>
          <p:cNvPr id="6" name="TextBox 5">
            <a:extLst>
              <a:ext uri="{FF2B5EF4-FFF2-40B4-BE49-F238E27FC236}">
                <a16:creationId xmlns:a16="http://schemas.microsoft.com/office/drawing/2014/main" id="{23D97761-1446-F149-9A64-19BA068BCE0D}"/>
              </a:ext>
            </a:extLst>
          </p:cNvPr>
          <p:cNvSpPr txBox="1"/>
          <p:nvPr/>
        </p:nvSpPr>
        <p:spPr>
          <a:xfrm>
            <a:off x="414452" y="6199440"/>
            <a:ext cx="7895064" cy="369332"/>
          </a:xfrm>
          <a:prstGeom prst="rect">
            <a:avLst/>
          </a:prstGeom>
          <a:solidFill>
            <a:schemeClr val="bg1">
              <a:lumMod val="85000"/>
            </a:schemeClr>
          </a:solidFill>
        </p:spPr>
        <p:txBody>
          <a:bodyPr wrap="square" rtlCol="0">
            <a:spAutoFit/>
          </a:bodyPr>
          <a:lstStyle/>
          <a:p>
            <a:r>
              <a:rPr lang="en-GB" dirty="0">
                <a:latin typeface="Helvetica Neue Light" panose="02000403000000020004" pitchFamily="2" charset="0"/>
                <a:ea typeface="Helvetica Neue Light" panose="02000403000000020004" pitchFamily="2" charset="0"/>
              </a:rPr>
              <a:t>How does this link with summary statistics learnt from week 2?</a:t>
            </a:r>
          </a:p>
        </p:txBody>
      </p:sp>
      <p:sp>
        <p:nvSpPr>
          <p:cNvPr id="7" name="Slide Number Placeholder 3">
            <a:extLst>
              <a:ext uri="{FF2B5EF4-FFF2-40B4-BE49-F238E27FC236}">
                <a16:creationId xmlns:a16="http://schemas.microsoft.com/office/drawing/2014/main" id="{81D13826-26D2-8B46-8715-8D90C590D33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pic>
        <p:nvPicPr>
          <p:cNvPr id="8" name="Picture 7" descr="A graph of a weight change&#10;&#10;AI-generated content may be incorrect.">
            <a:extLst>
              <a:ext uri="{FF2B5EF4-FFF2-40B4-BE49-F238E27FC236}">
                <a16:creationId xmlns:a16="http://schemas.microsoft.com/office/drawing/2014/main" id="{B8CCAD45-406E-7ECC-FB85-82222DFBD2F4}"/>
              </a:ext>
            </a:extLst>
          </p:cNvPr>
          <p:cNvPicPr>
            <a:picLocks noChangeAspect="1"/>
          </p:cNvPicPr>
          <p:nvPr/>
        </p:nvPicPr>
        <p:blipFill>
          <a:blip r:embed="rId3"/>
          <a:stretch>
            <a:fillRect/>
          </a:stretch>
        </p:blipFill>
        <p:spPr>
          <a:xfrm>
            <a:off x="269516" y="1828713"/>
            <a:ext cx="5516261" cy="3756208"/>
          </a:xfrm>
          <a:prstGeom prst="rect">
            <a:avLst/>
          </a:prstGeom>
        </p:spPr>
      </p:pic>
      <p:pic>
        <p:nvPicPr>
          <p:cNvPr id="9" name="Picture 8" descr="A graph of a weight loss&#10;&#10;AI-generated content may be incorrect.">
            <a:extLst>
              <a:ext uri="{FF2B5EF4-FFF2-40B4-BE49-F238E27FC236}">
                <a16:creationId xmlns:a16="http://schemas.microsoft.com/office/drawing/2014/main" id="{DD46FEE3-736B-D8A3-DA44-0C126C77D463}"/>
              </a:ext>
            </a:extLst>
          </p:cNvPr>
          <p:cNvPicPr>
            <a:picLocks noChangeAspect="1"/>
          </p:cNvPicPr>
          <p:nvPr/>
        </p:nvPicPr>
        <p:blipFill>
          <a:blip r:embed="rId4"/>
          <a:stretch>
            <a:fillRect/>
          </a:stretch>
        </p:blipFill>
        <p:spPr>
          <a:xfrm>
            <a:off x="5917579" y="1647884"/>
            <a:ext cx="5787781" cy="3937037"/>
          </a:xfrm>
          <a:prstGeom prst="rect">
            <a:avLst/>
          </a:prstGeom>
        </p:spPr>
      </p:pic>
    </p:spTree>
    <p:extLst>
      <p:ext uri="{BB962C8B-B14F-4D97-AF65-F5344CB8AC3E}">
        <p14:creationId xmlns:p14="http://schemas.microsoft.com/office/powerpoint/2010/main" val="2916523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2AD31-F296-8949-A515-69077CA22E59}"/>
              </a:ext>
            </a:extLst>
          </p:cNvPr>
          <p:cNvPicPr>
            <a:picLocks noChangeAspect="1"/>
          </p:cNvPicPr>
          <p:nvPr/>
        </p:nvPicPr>
        <p:blipFill>
          <a:blip r:embed="rId2"/>
          <a:stretch>
            <a:fillRect/>
          </a:stretch>
        </p:blipFill>
        <p:spPr>
          <a:xfrm>
            <a:off x="0" y="0"/>
            <a:ext cx="12192000" cy="970069"/>
          </a:xfrm>
          <a:prstGeom prst="rect">
            <a:avLst/>
          </a:prstGeom>
        </p:spPr>
      </p:pic>
      <p:sp>
        <p:nvSpPr>
          <p:cNvPr id="5" name="Title 1">
            <a:extLst>
              <a:ext uri="{FF2B5EF4-FFF2-40B4-BE49-F238E27FC236}">
                <a16:creationId xmlns:a16="http://schemas.microsoft.com/office/drawing/2014/main" id="{925193F6-6535-EF43-B03F-A3ADF5774486}"/>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Histogram/Density plots for assessing the distributions of data [2]</a:t>
            </a:r>
            <a:endParaRPr lang="en-GB" sz="2800" b="1" dirty="0">
              <a:latin typeface="HELVETICA NEUE THIN" panose="020B0403020202020204" pitchFamily="34" charset="0"/>
              <a:ea typeface="HELVETICA NEUE THIN" panose="020B0403020202020204" pitchFamily="34" charset="0"/>
            </a:endParaRPr>
          </a:p>
        </p:txBody>
      </p:sp>
      <p:sp>
        <p:nvSpPr>
          <p:cNvPr id="6" name="TextBox 5">
            <a:extLst>
              <a:ext uri="{FF2B5EF4-FFF2-40B4-BE49-F238E27FC236}">
                <a16:creationId xmlns:a16="http://schemas.microsoft.com/office/drawing/2014/main" id="{23D97761-1446-F149-9A64-19BA068BCE0D}"/>
              </a:ext>
            </a:extLst>
          </p:cNvPr>
          <p:cNvSpPr txBox="1"/>
          <p:nvPr/>
        </p:nvSpPr>
        <p:spPr>
          <a:xfrm>
            <a:off x="994315" y="6041836"/>
            <a:ext cx="9643948" cy="646331"/>
          </a:xfrm>
          <a:prstGeom prst="rect">
            <a:avLst/>
          </a:prstGeom>
          <a:solidFill>
            <a:schemeClr val="bg1">
              <a:lumMod val="85000"/>
            </a:schemeClr>
          </a:solidFill>
        </p:spPr>
        <p:txBody>
          <a:bodyPr wrap="square" rtlCol="0">
            <a:spAutoFit/>
          </a:bodyPr>
          <a:lstStyle/>
          <a:p>
            <a:r>
              <a:rPr lang="en-GB" dirty="0">
                <a:latin typeface="Helvetica Neue Light" panose="02000403000000020004" pitchFamily="2" charset="0"/>
                <a:ea typeface="Helvetica Neue Light" panose="02000403000000020004" pitchFamily="2" charset="0"/>
              </a:rPr>
              <a:t>It’s a nice way to visually understand the distribution of a continuous variable. It gives you a feel for its central tendency and variability.</a:t>
            </a:r>
          </a:p>
        </p:txBody>
      </p:sp>
      <p:sp>
        <p:nvSpPr>
          <p:cNvPr id="7" name="Slide Number Placeholder 3">
            <a:extLst>
              <a:ext uri="{FF2B5EF4-FFF2-40B4-BE49-F238E27FC236}">
                <a16:creationId xmlns:a16="http://schemas.microsoft.com/office/drawing/2014/main" id="{BB9F56E3-479D-1F4C-83EE-D7A62EFB124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pic>
        <p:nvPicPr>
          <p:cNvPr id="8" name="Picture 7" descr="A graph of a weight change&#10;&#10;AI-generated content may be incorrect.">
            <a:extLst>
              <a:ext uri="{FF2B5EF4-FFF2-40B4-BE49-F238E27FC236}">
                <a16:creationId xmlns:a16="http://schemas.microsoft.com/office/drawing/2014/main" id="{D384D4E4-DBE3-F7A1-6B34-F05A91664663}"/>
              </a:ext>
            </a:extLst>
          </p:cNvPr>
          <p:cNvPicPr>
            <a:picLocks noChangeAspect="1"/>
          </p:cNvPicPr>
          <p:nvPr/>
        </p:nvPicPr>
        <p:blipFill>
          <a:blip r:embed="rId3"/>
          <a:stretch>
            <a:fillRect/>
          </a:stretch>
        </p:blipFill>
        <p:spPr>
          <a:xfrm>
            <a:off x="236062" y="1694525"/>
            <a:ext cx="5713324" cy="3890395"/>
          </a:xfrm>
          <a:prstGeom prst="rect">
            <a:avLst/>
          </a:prstGeom>
        </p:spPr>
      </p:pic>
      <p:pic>
        <p:nvPicPr>
          <p:cNvPr id="9" name="Picture 8" descr="A graph of a weight loss&#10;&#10;AI-generated content may be incorrect.">
            <a:extLst>
              <a:ext uri="{FF2B5EF4-FFF2-40B4-BE49-F238E27FC236}">
                <a16:creationId xmlns:a16="http://schemas.microsoft.com/office/drawing/2014/main" id="{714E3B8E-B71F-5B49-BC13-8F2915D4FB28}"/>
              </a:ext>
            </a:extLst>
          </p:cNvPr>
          <p:cNvPicPr>
            <a:picLocks noChangeAspect="1"/>
          </p:cNvPicPr>
          <p:nvPr/>
        </p:nvPicPr>
        <p:blipFill>
          <a:blip r:embed="rId4"/>
          <a:stretch>
            <a:fillRect/>
          </a:stretch>
        </p:blipFill>
        <p:spPr>
          <a:xfrm>
            <a:off x="5906428" y="1647884"/>
            <a:ext cx="5787781" cy="3937037"/>
          </a:xfrm>
          <a:prstGeom prst="rect">
            <a:avLst/>
          </a:prstGeom>
        </p:spPr>
      </p:pic>
    </p:spTree>
    <p:extLst>
      <p:ext uri="{BB962C8B-B14F-4D97-AF65-F5344CB8AC3E}">
        <p14:creationId xmlns:p14="http://schemas.microsoft.com/office/powerpoint/2010/main" val="1068898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2AD31-F296-8949-A515-69077CA22E59}"/>
              </a:ext>
            </a:extLst>
          </p:cNvPr>
          <p:cNvPicPr>
            <a:picLocks noChangeAspect="1"/>
          </p:cNvPicPr>
          <p:nvPr/>
        </p:nvPicPr>
        <p:blipFill>
          <a:blip r:embed="rId2"/>
          <a:stretch>
            <a:fillRect/>
          </a:stretch>
        </p:blipFill>
        <p:spPr>
          <a:xfrm>
            <a:off x="0" y="0"/>
            <a:ext cx="12192000" cy="970069"/>
          </a:xfrm>
          <a:prstGeom prst="rect">
            <a:avLst/>
          </a:prstGeom>
        </p:spPr>
      </p:pic>
      <p:sp>
        <p:nvSpPr>
          <p:cNvPr id="5" name="Title 1">
            <a:extLst>
              <a:ext uri="{FF2B5EF4-FFF2-40B4-BE49-F238E27FC236}">
                <a16:creationId xmlns:a16="http://schemas.microsoft.com/office/drawing/2014/main" id="{925193F6-6535-EF43-B03F-A3ADF5774486}"/>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Histogram/Density plots for assessing the distributions of data [3]</a:t>
            </a:r>
            <a:endParaRPr lang="en-GB" sz="2800" b="1" dirty="0">
              <a:latin typeface="HELVETICA NEUE THIN" panose="020B0403020202020204" pitchFamily="34" charset="0"/>
              <a:ea typeface="HELVETICA NEUE THIN" panose="020B0403020202020204" pitchFamily="34" charset="0"/>
            </a:endParaRPr>
          </a:p>
        </p:txBody>
      </p:sp>
      <p:sp>
        <p:nvSpPr>
          <p:cNvPr id="6" name="TextBox 5">
            <a:extLst>
              <a:ext uri="{FF2B5EF4-FFF2-40B4-BE49-F238E27FC236}">
                <a16:creationId xmlns:a16="http://schemas.microsoft.com/office/drawing/2014/main" id="{23D97761-1446-F149-9A64-19BA068BCE0D}"/>
              </a:ext>
            </a:extLst>
          </p:cNvPr>
          <p:cNvSpPr txBox="1"/>
          <p:nvPr/>
        </p:nvSpPr>
        <p:spPr>
          <a:xfrm>
            <a:off x="3958682" y="1627484"/>
            <a:ext cx="7556815" cy="1569660"/>
          </a:xfrm>
          <a:prstGeom prst="rect">
            <a:avLst/>
          </a:prstGeom>
          <a:solidFill>
            <a:schemeClr val="bg1">
              <a:lumMod val="85000"/>
            </a:schemeClr>
          </a:solidFill>
        </p:spPr>
        <p:txBody>
          <a:bodyPr wrap="square" rtlCol="0">
            <a:spAutoFit/>
          </a:bodyPr>
          <a:lstStyle/>
          <a:p>
            <a:r>
              <a:rPr lang="en-GB" sz="1600" dirty="0">
                <a:latin typeface="Helvetica Neue Light" panose="02000403000000020004" pitchFamily="2" charset="0"/>
                <a:ea typeface="Helvetica Neue Light" panose="02000403000000020004" pitchFamily="2" charset="0"/>
              </a:rPr>
              <a:t>The central tendencies of the weight measures (see slide 15) are as follows: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overall mean weight change was 0.378 kg which means on average within that 28-week period, unfortunately, my weight increased by 0.378 kg</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median weight change was 0.4 kg</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0F7B281-47D3-6B4E-B893-1AB4CA75814C}"/>
                  </a:ext>
                </a:extLst>
              </p:cNvPr>
              <p:cNvSpPr txBox="1"/>
              <p:nvPr/>
            </p:nvSpPr>
            <p:spPr>
              <a:xfrm>
                <a:off x="3958681" y="3415958"/>
                <a:ext cx="7556815" cy="1323439"/>
              </a:xfrm>
              <a:prstGeom prst="rect">
                <a:avLst/>
              </a:prstGeom>
              <a:solidFill>
                <a:schemeClr val="bg1">
                  <a:lumMod val="85000"/>
                </a:schemeClr>
              </a:solidFill>
            </p:spPr>
            <p:txBody>
              <a:bodyPr wrap="square" rtlCol="0">
                <a:spAutoFit/>
              </a:bodyPr>
              <a:lstStyle/>
              <a:p>
                <a:r>
                  <a:rPr lang="en-GB" sz="1600" dirty="0">
                    <a:latin typeface="Helvetica Neue Light" panose="02000403000000020004" pitchFamily="2" charset="0"/>
                    <a:ea typeface="Helvetica Neue Light" panose="02000403000000020004" pitchFamily="2" charset="0"/>
                  </a:rPr>
                  <a:t>The dispersion values of the weight measures (see slide 15) are as follows: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overall standard deviation was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latin typeface="Helvetica Neue Light" panose="02000403000000020004" pitchFamily="2" charset="0"/>
                    <a:ea typeface="Helvetica Neue Light" panose="02000403000000020004" pitchFamily="2" charset="0"/>
                  </a:rPr>
                  <a:t>0.412 kg. The change in weight after using this Wii Fit tool for 28 weeks varied between 0.378 </a:t>
                </a:r>
                <a14:m>
                  <m:oMath xmlns:m="http://schemas.openxmlformats.org/officeDocument/2006/math">
                    <m:r>
                      <a:rPr lang="en-GB" sz="1600" i="1">
                        <a:latin typeface="Cambria Math" panose="02040503050406030204" pitchFamily="18" charset="0"/>
                        <a:ea typeface="Cambria Math" panose="02040503050406030204" pitchFamily="18" charset="0"/>
                      </a:rPr>
                      <m:t>±</m:t>
                    </m:r>
                  </m:oMath>
                </a14:m>
                <a:r>
                  <a:rPr lang="en-GB" sz="1600" dirty="0">
                    <a:latin typeface="Helvetica Neue Light" panose="02000403000000020004" pitchFamily="2" charset="0"/>
                    <a:ea typeface="Helvetica Neue Light" panose="02000403000000020004" pitchFamily="2" charset="0"/>
                  </a:rPr>
                  <a:t> 0.412 kg (i.e., -0.034kg to +0.79kg)  </a:t>
                </a:r>
              </a:p>
            </p:txBody>
          </p:sp>
        </mc:Choice>
        <mc:Fallback>
          <p:sp>
            <p:nvSpPr>
              <p:cNvPr id="7" name="TextBox 6">
                <a:extLst>
                  <a:ext uri="{FF2B5EF4-FFF2-40B4-BE49-F238E27FC236}">
                    <a16:creationId xmlns:a16="http://schemas.microsoft.com/office/drawing/2014/main" id="{A0F7B281-47D3-6B4E-B893-1AB4CA75814C}"/>
                  </a:ext>
                </a:extLst>
              </p:cNvPr>
              <p:cNvSpPr txBox="1">
                <a:spLocks noRot="1" noChangeAspect="1" noMove="1" noResize="1" noEditPoints="1" noAdjustHandles="1" noChangeArrowheads="1" noChangeShapeType="1" noTextEdit="1"/>
              </p:cNvSpPr>
              <p:nvPr/>
            </p:nvSpPr>
            <p:spPr>
              <a:xfrm>
                <a:off x="3958681" y="3415958"/>
                <a:ext cx="7556815" cy="1323439"/>
              </a:xfrm>
              <a:prstGeom prst="rect">
                <a:avLst/>
              </a:prstGeom>
              <a:blipFill>
                <a:blip r:embed="rId3"/>
                <a:stretch>
                  <a:fillRect l="-336" t="-952" b="-5714"/>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2B9B25D6-A1DA-E242-8C72-534900F6AEB7}"/>
              </a:ext>
            </a:extLst>
          </p:cNvPr>
          <p:cNvSpPr txBox="1"/>
          <p:nvPr/>
        </p:nvSpPr>
        <p:spPr>
          <a:xfrm>
            <a:off x="3958680" y="4839039"/>
            <a:ext cx="7556815" cy="1569660"/>
          </a:xfrm>
          <a:prstGeom prst="rect">
            <a:avLst/>
          </a:prstGeom>
          <a:solidFill>
            <a:schemeClr val="bg1">
              <a:lumMod val="85000"/>
            </a:schemeClr>
          </a:solidFill>
        </p:spPr>
        <p:txBody>
          <a:bodyPr wrap="square" rtlCol="0">
            <a:spAutoFit/>
          </a:bodyPr>
          <a:lstStyle/>
          <a:p>
            <a:r>
              <a:rPr lang="en-GB" sz="1600" dirty="0">
                <a:latin typeface="Helvetica Neue Light" panose="02000403000000020004" pitchFamily="2" charset="0"/>
                <a:ea typeface="Helvetica Neue Light" panose="02000403000000020004" pitchFamily="2" charset="0"/>
              </a:rPr>
              <a:t>IMPORTANT: Notice how the mean and median lay at the centre of the histogram or density plot. </a:t>
            </a:r>
          </a:p>
          <a:p>
            <a:endParaRPr lang="en-GB" sz="1600" dirty="0">
              <a:latin typeface="Helvetica Neue Light" panose="02000403000000020004" pitchFamily="2" charset="0"/>
              <a:ea typeface="Helvetica Neue Light" panose="02000403000000020004" pitchFamily="2" charset="0"/>
            </a:endParaRPr>
          </a:p>
          <a:p>
            <a:r>
              <a:rPr lang="en-GB" sz="1600" dirty="0">
                <a:latin typeface="Helvetica Neue Light" panose="02000403000000020004" pitchFamily="2" charset="0"/>
                <a:ea typeface="Helvetica Neue Light" panose="02000403000000020004" pitchFamily="2" charset="0"/>
              </a:rPr>
              <a:t>Also, notice how the shape of the histogram is near symmetric.</a:t>
            </a:r>
          </a:p>
          <a:p>
            <a:endParaRPr lang="en-GB" sz="1600" dirty="0">
              <a:latin typeface="Helvetica Neue Light" panose="02000403000000020004" pitchFamily="2" charset="0"/>
              <a:ea typeface="Helvetica Neue Light" panose="02000403000000020004" pitchFamily="2" charset="0"/>
            </a:endParaRPr>
          </a:p>
          <a:p>
            <a:r>
              <a:rPr lang="en-GB" sz="1600" dirty="0">
                <a:latin typeface="Helvetica Neue Light" panose="02000403000000020004" pitchFamily="2" charset="0"/>
                <a:ea typeface="Helvetica Neue Light" panose="02000403000000020004" pitchFamily="2" charset="0"/>
              </a:rPr>
              <a:t>This pattern is what we called a </a:t>
            </a:r>
            <a:r>
              <a:rPr lang="en-GB" sz="1600" b="1" dirty="0">
                <a:latin typeface="Helvetica Neue Light" panose="02000403000000020004" pitchFamily="2" charset="0"/>
                <a:ea typeface="Helvetica Neue Light" panose="02000403000000020004" pitchFamily="2" charset="0"/>
              </a:rPr>
              <a:t>“Normal distribution” </a:t>
            </a:r>
            <a:r>
              <a:rPr lang="en-GB" sz="1600" dirty="0">
                <a:latin typeface="Helvetica Neue Light" panose="02000403000000020004" pitchFamily="2" charset="0"/>
                <a:ea typeface="Helvetica Neue Light" panose="02000403000000020004" pitchFamily="2" charset="0"/>
              </a:rPr>
              <a:t>or </a:t>
            </a:r>
            <a:r>
              <a:rPr lang="en-GB" sz="1600" b="1" dirty="0">
                <a:latin typeface="Helvetica Neue Light" panose="02000403000000020004" pitchFamily="2" charset="0"/>
                <a:ea typeface="Helvetica Neue Light" panose="02000403000000020004" pitchFamily="2" charset="0"/>
              </a:rPr>
              <a:t>“Bell-shaped curved” </a:t>
            </a:r>
          </a:p>
        </p:txBody>
      </p:sp>
      <p:sp>
        <p:nvSpPr>
          <p:cNvPr id="9" name="Slide Number Placeholder 3">
            <a:extLst>
              <a:ext uri="{FF2B5EF4-FFF2-40B4-BE49-F238E27FC236}">
                <a16:creationId xmlns:a16="http://schemas.microsoft.com/office/drawing/2014/main" id="{4D46BB59-9415-8D40-850A-65985E0FD9B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pic>
        <p:nvPicPr>
          <p:cNvPr id="10" name="Picture 9" descr="A graph of a weight loss&#10;&#10;AI-generated content may be incorrect.">
            <a:extLst>
              <a:ext uri="{FF2B5EF4-FFF2-40B4-BE49-F238E27FC236}">
                <a16:creationId xmlns:a16="http://schemas.microsoft.com/office/drawing/2014/main" id="{92ACF451-565F-076A-6328-D1F271493D34}"/>
              </a:ext>
            </a:extLst>
          </p:cNvPr>
          <p:cNvPicPr>
            <a:picLocks noChangeAspect="1"/>
          </p:cNvPicPr>
          <p:nvPr/>
        </p:nvPicPr>
        <p:blipFill>
          <a:blip r:embed="rId4"/>
          <a:stretch>
            <a:fillRect/>
          </a:stretch>
        </p:blipFill>
        <p:spPr>
          <a:xfrm>
            <a:off x="78778" y="4083012"/>
            <a:ext cx="3579449" cy="2434858"/>
          </a:xfrm>
          <a:prstGeom prst="rect">
            <a:avLst/>
          </a:prstGeom>
        </p:spPr>
      </p:pic>
      <p:pic>
        <p:nvPicPr>
          <p:cNvPr id="11" name="Picture 10" descr="A graph of a weight change&#10;&#10;AI-generated content may be incorrect.">
            <a:extLst>
              <a:ext uri="{FF2B5EF4-FFF2-40B4-BE49-F238E27FC236}">
                <a16:creationId xmlns:a16="http://schemas.microsoft.com/office/drawing/2014/main" id="{2DA8FAF3-3A78-FDEC-F7D1-D3DBBA13BB0A}"/>
              </a:ext>
            </a:extLst>
          </p:cNvPr>
          <p:cNvPicPr>
            <a:picLocks noChangeAspect="1"/>
          </p:cNvPicPr>
          <p:nvPr/>
        </p:nvPicPr>
        <p:blipFill>
          <a:blip r:embed="rId5"/>
          <a:stretch>
            <a:fillRect/>
          </a:stretch>
        </p:blipFill>
        <p:spPr>
          <a:xfrm>
            <a:off x="269516" y="1647037"/>
            <a:ext cx="3388711" cy="2307488"/>
          </a:xfrm>
          <a:prstGeom prst="rect">
            <a:avLst/>
          </a:prstGeom>
        </p:spPr>
      </p:pic>
    </p:spTree>
    <p:extLst>
      <p:ext uri="{BB962C8B-B14F-4D97-AF65-F5344CB8AC3E}">
        <p14:creationId xmlns:p14="http://schemas.microsoft.com/office/powerpoint/2010/main" val="2682079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9638000-B428-9B45-A1AA-DD8D56F47808}"/>
              </a:ext>
            </a:extLst>
          </p:cNvPr>
          <p:cNvPicPr>
            <a:picLocks noChangeAspect="1"/>
          </p:cNvPicPr>
          <p:nvPr/>
        </p:nvPicPr>
        <p:blipFill>
          <a:blip r:embed="rId2"/>
          <a:stretch>
            <a:fillRect/>
          </a:stretch>
        </p:blipFill>
        <p:spPr>
          <a:xfrm>
            <a:off x="0" y="819091"/>
            <a:ext cx="12192000" cy="5219817"/>
          </a:xfrm>
          <a:prstGeom prst="rect">
            <a:avLst/>
          </a:prstGeom>
        </p:spPr>
      </p:pic>
      <p:sp>
        <p:nvSpPr>
          <p:cNvPr id="4" name="Slide Number Placeholder 3">
            <a:extLst>
              <a:ext uri="{FF2B5EF4-FFF2-40B4-BE49-F238E27FC236}">
                <a16:creationId xmlns:a16="http://schemas.microsoft.com/office/drawing/2014/main" id="{859F3DC2-A8CC-0841-8E4C-F819448F836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49357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9F3DC2-A8CC-0841-8E4C-F819448F836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7A439FB6-03DB-4640-BA16-6A24066171ED}"/>
              </a:ext>
            </a:extLst>
          </p:cNvPr>
          <p:cNvSpPr txBox="1"/>
          <p:nvPr/>
        </p:nvSpPr>
        <p:spPr>
          <a:xfrm>
            <a:off x="7262137" y="178438"/>
            <a:ext cx="4652295" cy="6355586"/>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 R Code:</a:t>
            </a:r>
          </a:p>
          <a:p>
            <a:r>
              <a:rPr lang="en-GB" sz="1100" dirty="0">
                <a:latin typeface="Helvetica Neue Thin" panose="020B0403020202020204" pitchFamily="34" charset="0"/>
                <a:ea typeface="Helvetica Neue Thin" panose="020B0403020202020204" pitchFamily="34" charset="0"/>
              </a:rPr>
              <a:t>	</a:t>
            </a:r>
          </a:p>
          <a:p>
            <a:r>
              <a:rPr lang="en-GB" sz="1100" dirty="0">
                <a:latin typeface="Helvetica Neue Thin" panose="020B0403020202020204" pitchFamily="34" charset="0"/>
                <a:ea typeface="Helvetica Neue Thin" panose="020B0403020202020204" pitchFamily="34" charset="0"/>
              </a:rPr>
              <a:t># enter data</a:t>
            </a: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next, extract mean and standard deviation from data</a:t>
            </a:r>
          </a:p>
          <a:p>
            <a:r>
              <a:rPr lang="en-GB" sz="1100" dirty="0">
                <a:latin typeface="Helvetica Neue Thin" panose="020B0403020202020204" pitchFamily="34" charset="0"/>
                <a:ea typeface="Helvetica Neue Thin" panose="020B0403020202020204" pitchFamily="34" charset="0"/>
              </a:rPr>
              <a:t>m&lt;-mean(</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r>
              <a:rPr lang="en-GB" sz="1100" dirty="0">
                <a:latin typeface="Helvetica Neue Thin" panose="020B0403020202020204" pitchFamily="34" charset="0"/>
                <a:ea typeface="Helvetica Neue Thin" panose="020B0403020202020204" pitchFamily="34" charset="0"/>
              </a:rPr>
              <a:t>std&lt;-</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plot histogram with normal curve</a:t>
            </a:r>
          </a:p>
          <a:p>
            <a:r>
              <a:rPr lang="en-GB" sz="1100" dirty="0">
                <a:latin typeface="Helvetica Neue Thin" panose="020B0403020202020204" pitchFamily="34" charset="0"/>
                <a:ea typeface="Helvetica Neue Thin" panose="020B0403020202020204" pitchFamily="34" charset="0"/>
              </a:rPr>
              <a:t>hist(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density = 20, prob=TRUE, main="Weight change within 28-weeks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a:t>
            </a:r>
            <a:r>
              <a:rPr lang="en-GB" sz="1100" dirty="0" err="1">
                <a:latin typeface="Helvetica Neue Thin" panose="020B0403020202020204" pitchFamily="34" charset="0"/>
                <a:ea typeface="Helvetica Neue Thin" panose="020B0403020202020204" pitchFamily="34" charset="0"/>
              </a:rPr>
              <a:t>ylab</a:t>
            </a:r>
            <a:r>
              <a:rPr lang="en-GB" sz="1100" dirty="0">
                <a:latin typeface="Helvetica Neue Thin" panose="020B0403020202020204" pitchFamily="34" charset="0"/>
                <a:ea typeface="Helvetica Neue Thin" panose="020B0403020202020204" pitchFamily="34" charset="0"/>
              </a:rPr>
              <a:t> = "Density (proportion [%])")</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adds the normal curve</a:t>
            </a:r>
          </a:p>
          <a:p>
            <a:r>
              <a:rPr lang="en-GB" sz="1100" dirty="0">
                <a:latin typeface="Helvetica Neue Thin" panose="020B0403020202020204" pitchFamily="34" charset="0"/>
                <a:ea typeface="Helvetica Neue Thin" panose="020B0403020202020204" pitchFamily="34" charset="0"/>
              </a:rPr>
              <a:t>curve(</a:t>
            </a:r>
            <a:r>
              <a:rPr lang="en-GB" sz="1100" dirty="0" err="1">
                <a:latin typeface="Helvetica Neue Thin" panose="020B0403020202020204" pitchFamily="34" charset="0"/>
                <a:ea typeface="Helvetica Neue Thin" panose="020B0403020202020204" pitchFamily="34" charset="0"/>
              </a:rPr>
              <a:t>dnorm</a:t>
            </a:r>
            <a:r>
              <a:rPr lang="en-GB" sz="1100" dirty="0">
                <a:latin typeface="Helvetica Neue Thin" panose="020B0403020202020204" pitchFamily="34" charset="0"/>
                <a:ea typeface="Helvetica Neue Thin" panose="020B0403020202020204" pitchFamily="34" charset="0"/>
              </a:rPr>
              <a:t>(x,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 add=TRUE)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red line for mean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0.378, col = "red")</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0.400, col = "blue")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-0.034,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0.79,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 col = "black", </a:t>
            </a:r>
            <a:r>
              <a:rPr lang="en-GB" sz="1100" dirty="0" err="1">
                <a:latin typeface="Helvetica Neue Thin" panose="020B0403020202020204" pitchFamily="34" charset="0"/>
                <a:ea typeface="Helvetica Neue Thin" panose="020B0403020202020204" pitchFamily="34" charset="0"/>
              </a:rPr>
              <a:t>lwd</a:t>
            </a:r>
            <a:r>
              <a:rPr lang="en-GB" sz="1100" dirty="0">
                <a:latin typeface="Helvetica Neue Thin" panose="020B0403020202020204" pitchFamily="34" charset="0"/>
                <a:ea typeface="Helvetica Neue Thin" panose="020B0403020202020204" pitchFamily="34" charset="0"/>
              </a:rPr>
              <a:t> = 3)</a:t>
            </a: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Calculate probability </a:t>
            </a:r>
          </a:p>
          <a:p>
            <a:r>
              <a:rPr lang="en-GB" sz="1100" dirty="0" err="1">
                <a:latin typeface="Helvetica Neue Thin" panose="020B0403020202020204" pitchFamily="34" charset="0"/>
                <a:ea typeface="Helvetica Neue Thin" panose="020B0403020202020204" pitchFamily="34" charset="0"/>
              </a:rPr>
              <a:t>pnorm</a:t>
            </a:r>
            <a:r>
              <a:rPr lang="en-GB" sz="1100" dirty="0">
                <a:latin typeface="Helvetica Neue Thin" panose="020B0403020202020204" pitchFamily="34" charset="0"/>
                <a:ea typeface="Helvetica Neue Thin" panose="020B0403020202020204" pitchFamily="34" charset="0"/>
              </a:rPr>
              <a:t>(0,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a:t>
            </a:r>
          </a:p>
        </p:txBody>
      </p:sp>
      <p:pic>
        <p:nvPicPr>
          <p:cNvPr id="3" name="Picture 2" descr="A graph of a weight change&#10;&#10;AI-generated content may be incorrect.">
            <a:extLst>
              <a:ext uri="{FF2B5EF4-FFF2-40B4-BE49-F238E27FC236}">
                <a16:creationId xmlns:a16="http://schemas.microsoft.com/office/drawing/2014/main" id="{E199B3BC-B366-E3DD-A326-BC038E6E36DE}"/>
              </a:ext>
            </a:extLst>
          </p:cNvPr>
          <p:cNvPicPr>
            <a:picLocks noChangeAspect="1"/>
          </p:cNvPicPr>
          <p:nvPr/>
        </p:nvPicPr>
        <p:blipFill>
          <a:blip r:embed="rId2"/>
          <a:stretch>
            <a:fillRect/>
          </a:stretch>
        </p:blipFill>
        <p:spPr>
          <a:xfrm>
            <a:off x="277568" y="736497"/>
            <a:ext cx="6800267" cy="4951141"/>
          </a:xfrm>
          <a:prstGeom prst="rect">
            <a:avLst/>
          </a:prstGeom>
        </p:spPr>
      </p:pic>
      <p:sp>
        <p:nvSpPr>
          <p:cNvPr id="9" name="TextBox 8">
            <a:extLst>
              <a:ext uri="{FF2B5EF4-FFF2-40B4-BE49-F238E27FC236}">
                <a16:creationId xmlns:a16="http://schemas.microsoft.com/office/drawing/2014/main" id="{D8F8B148-56BB-5B3A-049C-E827BD85CEE7}"/>
              </a:ext>
            </a:extLst>
          </p:cNvPr>
          <p:cNvSpPr txBox="1"/>
          <p:nvPr/>
        </p:nvSpPr>
        <p:spPr>
          <a:xfrm>
            <a:off x="239901" y="6050704"/>
            <a:ext cx="671985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Note: Area beneath the curve before weight change value at 0 kg (black solid line),</a:t>
            </a:r>
          </a:p>
          <a:p>
            <a:r>
              <a:rPr lang="en-GB" sz="1400" dirty="0">
                <a:latin typeface="Arial" panose="020B0604020202020204" pitchFamily="34" charset="0"/>
                <a:cs typeface="Arial" panose="020B0604020202020204" pitchFamily="34" charset="0"/>
              </a:rPr>
              <a:t>tells me the predicted probability that the Wii Fit can reduce my weight.</a:t>
            </a:r>
          </a:p>
          <a:p>
            <a:r>
              <a:rPr lang="en-GB" sz="1400" dirty="0">
                <a:latin typeface="Arial" panose="020B0604020202020204" pitchFamily="34" charset="0"/>
                <a:cs typeface="Arial" panose="020B0604020202020204" pitchFamily="34" charset="0"/>
              </a:rPr>
              <a:t>Prob(Weight change &lt; 0.0kg) = 0.1794 (17%)</a:t>
            </a:r>
          </a:p>
        </p:txBody>
      </p:sp>
    </p:spTree>
    <p:extLst>
      <p:ext uri="{BB962C8B-B14F-4D97-AF65-F5344CB8AC3E}">
        <p14:creationId xmlns:p14="http://schemas.microsoft.com/office/powerpoint/2010/main" val="203232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FA089AB-6B4C-1F4E-8313-D7AB860D9AA7}"/>
              </a:ext>
            </a:extLst>
          </p:cNvPr>
          <p:cNvSpPr txBox="1">
            <a:spLocks/>
          </p:cNvSpPr>
          <p:nvPr/>
        </p:nvSpPr>
        <p:spPr>
          <a:xfrm>
            <a:off x="3068901" y="1187965"/>
            <a:ext cx="5481320" cy="512063"/>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5"/>
              </a:spcBef>
            </a:pPr>
            <a:r>
              <a:rPr lang="en-GB" sz="3600" b="1" spc="-15" dirty="0">
                <a:latin typeface="HELVETICA NEUE THIN" panose="020B0403020202020204" pitchFamily="34" charset="0"/>
                <a:ea typeface="HELVETICA NEUE THIN" panose="020B0403020202020204" pitchFamily="34" charset="0"/>
              </a:rPr>
              <a:t>Visualisation in RStudio</a:t>
            </a:r>
            <a:endParaRPr lang="en-GB" sz="3600" b="1" dirty="0">
              <a:latin typeface="HELVETICA NEUE THIN" panose="020B0403020202020204" pitchFamily="34" charset="0"/>
              <a:ea typeface="HELVETICA NEUE THIN" panose="020B0403020202020204" pitchFamily="34" charset="0"/>
            </a:endParaRPr>
          </a:p>
        </p:txBody>
      </p:sp>
      <p:pic>
        <p:nvPicPr>
          <p:cNvPr id="8" name="Picture 7">
            <a:extLst>
              <a:ext uri="{FF2B5EF4-FFF2-40B4-BE49-F238E27FC236}">
                <a16:creationId xmlns:a16="http://schemas.microsoft.com/office/drawing/2014/main" id="{F83AD91B-76CB-A144-BE55-2D395CA6EF4F}"/>
              </a:ext>
            </a:extLst>
          </p:cNvPr>
          <p:cNvPicPr>
            <a:picLocks noChangeAspect="1"/>
          </p:cNvPicPr>
          <p:nvPr/>
        </p:nvPicPr>
        <p:blipFill>
          <a:blip r:embed="rId2"/>
          <a:stretch>
            <a:fillRect/>
          </a:stretch>
        </p:blipFill>
        <p:spPr>
          <a:xfrm>
            <a:off x="0" y="0"/>
            <a:ext cx="12192000" cy="970069"/>
          </a:xfrm>
          <a:prstGeom prst="rect">
            <a:avLst/>
          </a:prstGeom>
        </p:spPr>
      </p:pic>
      <p:sp>
        <p:nvSpPr>
          <p:cNvPr id="9" name="Slide Number Placeholder 3">
            <a:extLst>
              <a:ext uri="{FF2B5EF4-FFF2-40B4-BE49-F238E27FC236}">
                <a16:creationId xmlns:a16="http://schemas.microsoft.com/office/drawing/2014/main" id="{6E42E94F-1A33-6549-A40F-F55D66DD993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
        <p:nvSpPr>
          <p:cNvPr id="10" name="Content Placeholder 2">
            <a:extLst>
              <a:ext uri="{FF2B5EF4-FFF2-40B4-BE49-F238E27FC236}">
                <a16:creationId xmlns:a16="http://schemas.microsoft.com/office/drawing/2014/main" id="{4ABA8ABD-F4CA-DD43-80A3-D28AFD9106B2}"/>
              </a:ext>
            </a:extLst>
          </p:cNvPr>
          <p:cNvSpPr txBox="1">
            <a:spLocks/>
          </p:cNvSpPr>
          <p:nvPr/>
        </p:nvSpPr>
        <p:spPr>
          <a:xfrm>
            <a:off x="706908" y="170002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dirty="0">
                <a:highlight>
                  <a:srgbClr val="D6D6D6"/>
                </a:highlight>
                <a:latin typeface="Helvetica Neue Thin" panose="020B0403020202020204" pitchFamily="34" charset="0"/>
                <a:ea typeface="Helvetica Neue Thin" panose="020B0403020202020204" pitchFamily="34" charset="0"/>
              </a:rPr>
              <a:t>Creating impressive visualisation</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Base functions for creating graphics in R: </a:t>
            </a:r>
            <a:r>
              <a:rPr lang="en-GB" sz="2400" b="1" dirty="0">
                <a:latin typeface="Helvetica Neue Thin" panose="020B0403020202020204" pitchFamily="34" charset="0"/>
                <a:ea typeface="Helvetica Neue Thin" panose="020B0403020202020204" pitchFamily="34" charset="0"/>
              </a:rPr>
              <a:t>plot( )</a:t>
            </a:r>
          </a:p>
          <a:p>
            <a:endParaRPr lang="en-GB" sz="24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R Packages for creating impressive plots: </a:t>
            </a:r>
            <a:r>
              <a:rPr lang="en-GB" sz="2400" b="1" dirty="0">
                <a:latin typeface="Helvetica Neue Thin" panose="020B0403020202020204" pitchFamily="34" charset="0"/>
                <a:ea typeface="Helvetica Neue Thin" panose="020B0403020202020204" pitchFamily="34" charset="0"/>
              </a:rPr>
              <a:t>ggplot2( )</a:t>
            </a:r>
          </a:p>
          <a:p>
            <a:pPr lvl="1"/>
            <a:r>
              <a:rPr lang="en-GB" sz="2000" dirty="0">
                <a:latin typeface="Helvetica Neue Thin" panose="020B0403020202020204" pitchFamily="34" charset="0"/>
                <a:ea typeface="Helvetica Neue Thin" panose="020B0403020202020204" pitchFamily="34" charset="0"/>
              </a:rPr>
              <a:t>You will have to first install ‘ggplot2’ package first with the </a:t>
            </a:r>
            <a:r>
              <a:rPr lang="en-GB" sz="2000" b="1" dirty="0" err="1">
                <a:latin typeface="Helvetica Neue Thin" panose="020B0403020202020204" pitchFamily="34" charset="0"/>
                <a:ea typeface="Helvetica Neue Thin" panose="020B0403020202020204" pitchFamily="34" charset="0"/>
              </a:rPr>
              <a:t>install.package</a:t>
            </a:r>
            <a:r>
              <a:rPr lang="en-GB" sz="2000" b="1" dirty="0">
                <a:latin typeface="Helvetica Neue Thin" panose="020B0403020202020204" pitchFamily="34" charset="0"/>
                <a:ea typeface="Helvetica Neue Thin" panose="020B0403020202020204" pitchFamily="34" charset="0"/>
              </a:rPr>
              <a:t>( ) </a:t>
            </a:r>
            <a:r>
              <a:rPr lang="en-GB" sz="2000" dirty="0">
                <a:latin typeface="Helvetica Neue Thin" panose="020B0403020202020204" pitchFamily="34" charset="0"/>
                <a:ea typeface="Helvetica Neue Thin" panose="020B0403020202020204" pitchFamily="34" charset="0"/>
              </a:rPr>
              <a:t>function</a:t>
            </a:r>
          </a:p>
          <a:p>
            <a:pPr lvl="1"/>
            <a:r>
              <a:rPr lang="en-GB" sz="2000" dirty="0">
                <a:latin typeface="Helvetica Neue Thin" panose="020B0403020202020204" pitchFamily="34" charset="0"/>
                <a:ea typeface="Helvetica Neue Thin" panose="020B0403020202020204" pitchFamily="34" charset="0"/>
              </a:rPr>
              <a:t>After its installed, you will need to load the package into R with </a:t>
            </a:r>
            <a:r>
              <a:rPr lang="en-GB" sz="2000" b="1" dirty="0">
                <a:latin typeface="Helvetica Neue Thin" panose="020B0403020202020204" pitchFamily="34" charset="0"/>
                <a:ea typeface="Helvetica Neue Thin" panose="020B0403020202020204" pitchFamily="34" charset="0"/>
              </a:rPr>
              <a:t>library( ) </a:t>
            </a:r>
            <a:r>
              <a:rPr lang="en-GB" sz="2000" dirty="0">
                <a:latin typeface="Helvetica Neue Thin" panose="020B0403020202020204" pitchFamily="34" charset="0"/>
                <a:ea typeface="Helvetica Neue Thin" panose="020B0403020202020204" pitchFamily="34" charset="0"/>
              </a:rPr>
              <a:t>function</a:t>
            </a:r>
          </a:p>
          <a:p>
            <a:pPr lvl="1"/>
            <a:endParaRPr lang="en-GB" sz="20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All this will be become clear in the practical session</a:t>
            </a:r>
          </a:p>
        </p:txBody>
      </p:sp>
    </p:spTree>
    <p:extLst>
      <p:ext uri="{BB962C8B-B14F-4D97-AF65-F5344CB8AC3E}">
        <p14:creationId xmlns:p14="http://schemas.microsoft.com/office/powerpoint/2010/main" val="3583064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3C00-A421-DA7E-8C47-945E71BFDDA3}"/>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9D1FC6-0B77-E65B-CD86-65E92BEF3296}"/>
              </a:ext>
            </a:extLst>
          </p:cNvPr>
          <p:cNvPicPr>
            <a:picLocks noChangeAspect="1"/>
          </p:cNvPicPr>
          <p:nvPr/>
        </p:nvPicPr>
        <p:blipFill>
          <a:blip r:embed="rId2"/>
          <a:srcRect/>
          <a:stretch/>
        </p:blipFill>
        <p:spPr>
          <a:xfrm rot="16200000">
            <a:off x="3450167" y="-81963"/>
            <a:ext cx="5291666" cy="7619999"/>
          </a:xfrm>
          <a:prstGeom prst="rect">
            <a:avLst/>
          </a:prstGeom>
          <a:ln>
            <a:noFill/>
          </a:ln>
          <a:effectLst>
            <a:softEdge rad="112500"/>
          </a:effectLst>
        </p:spPr>
      </p:pic>
      <p:sp>
        <p:nvSpPr>
          <p:cNvPr id="6" name="TextBox 5">
            <a:extLst>
              <a:ext uri="{FF2B5EF4-FFF2-40B4-BE49-F238E27FC236}">
                <a16:creationId xmlns:a16="http://schemas.microsoft.com/office/drawing/2014/main" id="{D93D40EA-6D14-83A2-E239-23C7895C73CF}"/>
              </a:ext>
            </a:extLst>
          </p:cNvPr>
          <p:cNvSpPr txBox="1"/>
          <p:nvPr/>
        </p:nvSpPr>
        <p:spPr>
          <a:xfrm>
            <a:off x="8039221" y="132437"/>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Breaktime</a:t>
            </a:r>
          </a:p>
        </p:txBody>
      </p:sp>
      <p:pic>
        <p:nvPicPr>
          <p:cNvPr id="8" name="Picture 7" descr="Logo&#10;&#10;Description automatically generated">
            <a:extLst>
              <a:ext uri="{FF2B5EF4-FFF2-40B4-BE49-F238E27FC236}">
                <a16:creationId xmlns:a16="http://schemas.microsoft.com/office/drawing/2014/main" id="{F95750A2-3BA4-079A-B8BD-C2813F00467A}"/>
              </a:ext>
            </a:extLst>
          </p:cNvPr>
          <p:cNvPicPr>
            <a:picLocks noChangeAspect="1"/>
          </p:cNvPicPr>
          <p:nvPr/>
        </p:nvPicPr>
        <p:blipFill>
          <a:blip r:embed="rId3"/>
          <a:stretch>
            <a:fillRect/>
          </a:stretch>
        </p:blipFill>
        <p:spPr>
          <a:xfrm>
            <a:off x="144475" y="97020"/>
            <a:ext cx="3035300" cy="736600"/>
          </a:xfrm>
          <a:prstGeom prst="rect">
            <a:avLst/>
          </a:prstGeom>
        </p:spPr>
      </p:pic>
      <p:sp>
        <p:nvSpPr>
          <p:cNvPr id="2" name="Slide Number Placeholder 3">
            <a:extLst>
              <a:ext uri="{FF2B5EF4-FFF2-40B4-BE49-F238E27FC236}">
                <a16:creationId xmlns:a16="http://schemas.microsoft.com/office/drawing/2014/main" id="{67E380D9-5B4F-3692-19F2-79261B2080B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29</a:t>
            </a:fld>
            <a:endParaRPr lang="en-US" dirty="0">
              <a:solidFill>
                <a:schemeClr val="bg1"/>
              </a:solidFill>
              <a:cs typeface="ＭＳ Ｐゴシック" charset="0"/>
            </a:endParaRPr>
          </a:p>
        </p:txBody>
      </p:sp>
    </p:spTree>
    <p:extLst>
      <p:ext uri="{BB962C8B-B14F-4D97-AF65-F5344CB8AC3E}">
        <p14:creationId xmlns:p14="http://schemas.microsoft.com/office/powerpoint/2010/main" val="1018655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C10CA-D529-5048-999F-A988678065B4}"/>
              </a:ext>
            </a:extLst>
          </p:cNvPr>
          <p:cNvSpPr txBox="1">
            <a:spLocks/>
          </p:cNvSpPr>
          <p:nvPr/>
        </p:nvSpPr>
        <p:spPr>
          <a:xfrm>
            <a:off x="1361746" y="1192733"/>
            <a:ext cx="8664943" cy="5001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dirty="0">
                <a:latin typeface="HELVETICA NEUE THIN" panose="020B0403020202020204" pitchFamily="34" charset="0"/>
                <a:ea typeface="HELVETICA NEUE THIN" panose="020B0403020202020204" pitchFamily="34" charset="0"/>
              </a:rPr>
              <a:t>Summary measures</a:t>
            </a:r>
          </a:p>
        </p:txBody>
      </p:sp>
      <p:sp>
        <p:nvSpPr>
          <p:cNvPr id="3" name="Text Placeholder 2">
            <a:extLst>
              <a:ext uri="{FF2B5EF4-FFF2-40B4-BE49-F238E27FC236}">
                <a16:creationId xmlns:a16="http://schemas.microsoft.com/office/drawing/2014/main" id="{F32273E1-FB33-F743-8909-D3C56A741EC3}"/>
              </a:ext>
            </a:extLst>
          </p:cNvPr>
          <p:cNvSpPr txBox="1">
            <a:spLocks/>
          </p:cNvSpPr>
          <p:nvPr/>
        </p:nvSpPr>
        <p:spPr>
          <a:xfrm>
            <a:off x="1061764" y="2032472"/>
            <a:ext cx="9932655" cy="300082"/>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950" kern="0" dirty="0">
                <a:latin typeface="Helvetica Neue Thin" panose="020B0403020202020204" pitchFamily="34" charset="0"/>
                <a:ea typeface="Helvetica Neue Thin" panose="020B0403020202020204" pitchFamily="34" charset="0"/>
              </a:rPr>
              <a:t>What kinds of analysis and summary statistics can you perform on a particular type of dataset?</a:t>
            </a:r>
          </a:p>
        </p:txBody>
      </p:sp>
      <p:sp>
        <p:nvSpPr>
          <p:cNvPr id="4" name="Text Placeholder 2">
            <a:extLst>
              <a:ext uri="{FF2B5EF4-FFF2-40B4-BE49-F238E27FC236}">
                <a16:creationId xmlns:a16="http://schemas.microsoft.com/office/drawing/2014/main" id="{E6300F3B-18A8-B141-AF17-392E105C2EBB}"/>
              </a:ext>
            </a:extLst>
          </p:cNvPr>
          <p:cNvSpPr txBox="1">
            <a:spLocks/>
          </p:cNvSpPr>
          <p:nvPr/>
        </p:nvSpPr>
        <p:spPr>
          <a:xfrm>
            <a:off x="973628" y="3089991"/>
            <a:ext cx="4384781" cy="3250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latin typeface="HELVETICA NEUE THIN" panose="020B0403020202020204" pitchFamily="34" charset="0"/>
                <a:ea typeface="HELVETICA NEUE THIN" panose="020B0403020202020204" pitchFamily="34" charset="0"/>
              </a:rPr>
              <a:t>1. Categorical Data</a:t>
            </a:r>
          </a:p>
        </p:txBody>
      </p:sp>
      <p:sp>
        <p:nvSpPr>
          <p:cNvPr id="5" name="Text Placeholder 2">
            <a:extLst>
              <a:ext uri="{FF2B5EF4-FFF2-40B4-BE49-F238E27FC236}">
                <a16:creationId xmlns:a16="http://schemas.microsoft.com/office/drawing/2014/main" id="{2C89BE9D-52E6-7A4C-AFD8-9A598368F704}"/>
              </a:ext>
            </a:extLst>
          </p:cNvPr>
          <p:cNvSpPr txBox="1">
            <a:spLocks/>
          </p:cNvSpPr>
          <p:nvPr/>
        </p:nvSpPr>
        <p:spPr>
          <a:xfrm>
            <a:off x="6745455" y="3572432"/>
            <a:ext cx="4384781" cy="2000548"/>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Neue Thin" panose="020B0403020202020204" pitchFamily="34" charset="0"/>
                <a:ea typeface="Helvetica Neue Thin" panose="020B0403020202020204" pitchFamily="34" charset="0"/>
              </a:rPr>
              <a:t>You can perform the following analysis: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mode (value that occur most)</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median</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mean</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Lowest (Minimum) &amp; Highest (Maximum)</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Percentiles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Variance</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Standard deviation</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Range</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Quartiles and Interquartile ranges</a:t>
            </a:r>
          </a:p>
        </p:txBody>
      </p:sp>
      <p:sp>
        <p:nvSpPr>
          <p:cNvPr id="6" name="Text Placeholder 2">
            <a:extLst>
              <a:ext uri="{FF2B5EF4-FFF2-40B4-BE49-F238E27FC236}">
                <a16:creationId xmlns:a16="http://schemas.microsoft.com/office/drawing/2014/main" id="{44B58729-2525-4541-84D8-45E2F8A7C5DC}"/>
              </a:ext>
            </a:extLst>
          </p:cNvPr>
          <p:cNvSpPr txBox="1">
            <a:spLocks/>
          </p:cNvSpPr>
          <p:nvPr/>
        </p:nvSpPr>
        <p:spPr>
          <a:xfrm>
            <a:off x="1061764" y="3572432"/>
            <a:ext cx="4891088" cy="1400383"/>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Neue Thin" panose="020B0403020202020204" pitchFamily="34" charset="0"/>
                <a:ea typeface="Helvetica Neue Thin" panose="020B0403020202020204" pitchFamily="34" charset="0"/>
              </a:rPr>
              <a:t>You can group the data by according to categories and perform the following:</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Frequencies (counts)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Percentages (or Relative Frequency)</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Calculate the Cumulative Frequencies or Cumulative Percentages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Graphical approaches also include bar plots and pie charts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The Mode (category with that occurs most)</a:t>
            </a:r>
          </a:p>
        </p:txBody>
      </p:sp>
      <p:sp>
        <p:nvSpPr>
          <p:cNvPr id="7" name="Text Placeholder 2">
            <a:extLst>
              <a:ext uri="{FF2B5EF4-FFF2-40B4-BE49-F238E27FC236}">
                <a16:creationId xmlns:a16="http://schemas.microsoft.com/office/drawing/2014/main" id="{912B19C8-55AF-E648-B881-4B4444FC21CA}"/>
              </a:ext>
            </a:extLst>
          </p:cNvPr>
          <p:cNvSpPr txBox="1">
            <a:spLocks/>
          </p:cNvSpPr>
          <p:nvPr/>
        </p:nvSpPr>
        <p:spPr>
          <a:xfrm>
            <a:off x="5641908" y="3089926"/>
            <a:ext cx="4384781" cy="325154"/>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113" b="1" kern="0" dirty="0">
                <a:latin typeface="HELVETICA NEUE THIN" panose="020B0403020202020204" pitchFamily="34" charset="0"/>
                <a:ea typeface="HELVETICA NEUE THIN" panose="020B0403020202020204" pitchFamily="34" charset="0"/>
              </a:rPr>
              <a:t>2. Numerical Data</a:t>
            </a:r>
          </a:p>
        </p:txBody>
      </p:sp>
      <p:pic>
        <p:nvPicPr>
          <p:cNvPr id="9" name="Picture 8">
            <a:extLst>
              <a:ext uri="{FF2B5EF4-FFF2-40B4-BE49-F238E27FC236}">
                <a16:creationId xmlns:a16="http://schemas.microsoft.com/office/drawing/2014/main" id="{1A9D6AAE-83A9-9143-834D-DC7C4C12E374}"/>
              </a:ext>
            </a:extLst>
          </p:cNvPr>
          <p:cNvPicPr>
            <a:picLocks noChangeAspect="1"/>
          </p:cNvPicPr>
          <p:nvPr/>
        </p:nvPicPr>
        <p:blipFill>
          <a:blip r:embed="rId3"/>
          <a:stretch>
            <a:fillRect/>
          </a:stretch>
        </p:blipFill>
        <p:spPr>
          <a:xfrm>
            <a:off x="0" y="3855"/>
            <a:ext cx="12192000" cy="970069"/>
          </a:xfrm>
          <a:prstGeom prst="rect">
            <a:avLst/>
          </a:prstGeom>
        </p:spPr>
      </p:pic>
      <p:sp>
        <p:nvSpPr>
          <p:cNvPr id="10" name="Slide Number Placeholder 3">
            <a:extLst>
              <a:ext uri="{FF2B5EF4-FFF2-40B4-BE49-F238E27FC236}">
                <a16:creationId xmlns:a16="http://schemas.microsoft.com/office/drawing/2014/main" id="{D8E5712E-F8A5-9442-8F81-021DCC227AF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673988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3B113D-0DB5-EA1B-17CF-232F3207BB3B}"/>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EB32D6E-2496-E0C8-5211-3E3F657B8F37}"/>
              </a:ext>
            </a:extLst>
          </p:cNvPr>
          <p:cNvSpPr txBox="1">
            <a:spLocks/>
          </p:cNvSpPr>
          <p:nvPr/>
        </p:nvSpPr>
        <p:spPr>
          <a:xfrm>
            <a:off x="582798" y="2950571"/>
            <a:ext cx="11233150" cy="123570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Visualisation: Types of graphs &amp; scenarios</a:t>
            </a:r>
          </a:p>
        </p:txBody>
      </p:sp>
      <p:sp>
        <p:nvSpPr>
          <p:cNvPr id="5" name="Slide Number Placeholder 3">
            <a:extLst>
              <a:ext uri="{FF2B5EF4-FFF2-40B4-BE49-F238E27FC236}">
                <a16:creationId xmlns:a16="http://schemas.microsoft.com/office/drawing/2014/main" id="{9F6B20F7-4104-4A30-FCE9-AB22B0A9C98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699950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367990"/>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Graph types for data visualisation</a:t>
            </a:r>
            <a:endParaRPr lang="en-GB" b="1" dirty="0">
              <a:latin typeface="HELVETICA NEUE THIN" panose="020B0403020202020204" pitchFamily="34" charset="0"/>
              <a:ea typeface="HELVETICA NEUE THIN" panose="020B0403020202020204" pitchFamily="34" charset="0"/>
            </a:endParaRPr>
          </a:p>
        </p:txBody>
      </p:sp>
      <p:pic>
        <p:nvPicPr>
          <p:cNvPr id="5" name="Picture 4" descr="Chart&#10;&#10;Description automatically generated with medium confidence">
            <a:extLst>
              <a:ext uri="{FF2B5EF4-FFF2-40B4-BE49-F238E27FC236}">
                <a16:creationId xmlns:a16="http://schemas.microsoft.com/office/drawing/2014/main" id="{A3A85164-05E0-CE47-B809-0CA3A68376A2}"/>
              </a:ext>
            </a:extLst>
          </p:cNvPr>
          <p:cNvPicPr>
            <a:picLocks noChangeAspect="1"/>
          </p:cNvPicPr>
          <p:nvPr/>
        </p:nvPicPr>
        <p:blipFill>
          <a:blip r:embed="rId3"/>
          <a:stretch>
            <a:fillRect/>
          </a:stretch>
        </p:blipFill>
        <p:spPr>
          <a:xfrm>
            <a:off x="936702" y="1283604"/>
            <a:ext cx="5166731" cy="1288856"/>
          </a:xfrm>
          <a:prstGeom prst="rect">
            <a:avLst/>
          </a:prstGeom>
        </p:spPr>
      </p:pic>
      <p:pic>
        <p:nvPicPr>
          <p:cNvPr id="7" name="Picture 6" descr="A picture containing company name&#10;&#10;Description automatically generated">
            <a:extLst>
              <a:ext uri="{FF2B5EF4-FFF2-40B4-BE49-F238E27FC236}">
                <a16:creationId xmlns:a16="http://schemas.microsoft.com/office/drawing/2014/main" id="{5C483C2A-1A32-A84E-9940-E788D0A989E4}"/>
              </a:ext>
            </a:extLst>
          </p:cNvPr>
          <p:cNvPicPr>
            <a:picLocks noChangeAspect="1"/>
          </p:cNvPicPr>
          <p:nvPr/>
        </p:nvPicPr>
        <p:blipFill>
          <a:blip r:embed="rId4"/>
          <a:stretch>
            <a:fillRect/>
          </a:stretch>
        </p:blipFill>
        <p:spPr>
          <a:xfrm>
            <a:off x="936703" y="2853841"/>
            <a:ext cx="5166730" cy="2581481"/>
          </a:xfrm>
          <a:prstGeom prst="rect">
            <a:avLst/>
          </a:prstGeom>
        </p:spPr>
      </p:pic>
      <p:pic>
        <p:nvPicPr>
          <p:cNvPr id="9" name="Picture 8" descr="Chart&#10;&#10;Description automatically generated">
            <a:extLst>
              <a:ext uri="{FF2B5EF4-FFF2-40B4-BE49-F238E27FC236}">
                <a16:creationId xmlns:a16="http://schemas.microsoft.com/office/drawing/2014/main" id="{6F4D2476-33BC-E345-A399-AEEC71F6F74F}"/>
              </a:ext>
            </a:extLst>
          </p:cNvPr>
          <p:cNvPicPr>
            <a:picLocks noChangeAspect="1"/>
          </p:cNvPicPr>
          <p:nvPr/>
        </p:nvPicPr>
        <p:blipFill>
          <a:blip r:embed="rId5"/>
          <a:stretch>
            <a:fillRect/>
          </a:stretch>
        </p:blipFill>
        <p:spPr>
          <a:xfrm>
            <a:off x="6415669" y="1283604"/>
            <a:ext cx="5166732" cy="1288856"/>
          </a:xfrm>
          <a:prstGeom prst="rect">
            <a:avLst/>
          </a:prstGeom>
        </p:spPr>
      </p:pic>
      <p:pic>
        <p:nvPicPr>
          <p:cNvPr id="11" name="Picture 10" descr="Chart&#10;&#10;Description automatically generated">
            <a:extLst>
              <a:ext uri="{FF2B5EF4-FFF2-40B4-BE49-F238E27FC236}">
                <a16:creationId xmlns:a16="http://schemas.microsoft.com/office/drawing/2014/main" id="{D927B737-F850-B74A-8A33-1B11B53A8456}"/>
              </a:ext>
            </a:extLst>
          </p:cNvPr>
          <p:cNvPicPr>
            <a:picLocks noChangeAspect="1"/>
          </p:cNvPicPr>
          <p:nvPr/>
        </p:nvPicPr>
        <p:blipFill>
          <a:blip r:embed="rId6"/>
          <a:stretch>
            <a:fillRect/>
          </a:stretch>
        </p:blipFill>
        <p:spPr>
          <a:xfrm>
            <a:off x="6415669" y="2853841"/>
            <a:ext cx="5166732" cy="1288856"/>
          </a:xfrm>
          <a:prstGeom prst="rect">
            <a:avLst/>
          </a:prstGeom>
        </p:spPr>
      </p:pic>
      <p:sp>
        <p:nvSpPr>
          <p:cNvPr id="12" name="TextBox 11">
            <a:extLst>
              <a:ext uri="{FF2B5EF4-FFF2-40B4-BE49-F238E27FC236}">
                <a16:creationId xmlns:a16="http://schemas.microsoft.com/office/drawing/2014/main" id="{B442AD8B-C5FE-A649-A6B2-66FE758FC267}"/>
              </a:ext>
            </a:extLst>
          </p:cNvPr>
          <p:cNvSpPr txBox="1"/>
          <p:nvPr/>
        </p:nvSpPr>
        <p:spPr>
          <a:xfrm>
            <a:off x="936702" y="884816"/>
            <a:ext cx="5339923"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1. Plots for densities and distributions (numerical data)</a:t>
            </a:r>
          </a:p>
        </p:txBody>
      </p:sp>
      <p:sp>
        <p:nvSpPr>
          <p:cNvPr id="13" name="TextBox 12">
            <a:extLst>
              <a:ext uri="{FF2B5EF4-FFF2-40B4-BE49-F238E27FC236}">
                <a16:creationId xmlns:a16="http://schemas.microsoft.com/office/drawing/2014/main" id="{A456E86E-F7F2-3344-8281-A190A83BC520}"/>
              </a:ext>
            </a:extLst>
          </p:cNvPr>
          <p:cNvSpPr txBox="1"/>
          <p:nvPr/>
        </p:nvSpPr>
        <p:spPr>
          <a:xfrm>
            <a:off x="6415669" y="896292"/>
            <a:ext cx="5314340"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2. Plots for proportions (qualitative or categorical data)</a:t>
            </a:r>
          </a:p>
        </p:txBody>
      </p:sp>
      <p:sp>
        <p:nvSpPr>
          <p:cNvPr id="14" name="TextBox 13">
            <a:extLst>
              <a:ext uri="{FF2B5EF4-FFF2-40B4-BE49-F238E27FC236}">
                <a16:creationId xmlns:a16="http://schemas.microsoft.com/office/drawing/2014/main" id="{54EDC1F5-FCF0-3445-B8E2-9E4EA1A5EE4F}"/>
              </a:ext>
            </a:extLst>
          </p:cNvPr>
          <p:cNvSpPr txBox="1"/>
          <p:nvPr/>
        </p:nvSpPr>
        <p:spPr>
          <a:xfrm rot="16200000">
            <a:off x="54883" y="1755531"/>
            <a:ext cx="1055097"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Single variable</a:t>
            </a:r>
          </a:p>
        </p:txBody>
      </p:sp>
      <p:sp>
        <p:nvSpPr>
          <p:cNvPr id="15" name="TextBox 14">
            <a:extLst>
              <a:ext uri="{FF2B5EF4-FFF2-40B4-BE49-F238E27FC236}">
                <a16:creationId xmlns:a16="http://schemas.microsoft.com/office/drawing/2014/main" id="{CEA9727B-DE16-0E49-909F-33216EA4C33E}"/>
              </a:ext>
            </a:extLst>
          </p:cNvPr>
          <p:cNvSpPr txBox="1"/>
          <p:nvPr/>
        </p:nvSpPr>
        <p:spPr>
          <a:xfrm rot="16200000">
            <a:off x="-16078" y="3781338"/>
            <a:ext cx="1220206"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Multiple variables</a:t>
            </a:r>
          </a:p>
        </p:txBody>
      </p:sp>
      <p:sp>
        <p:nvSpPr>
          <p:cNvPr id="16" name="TextBox 15">
            <a:extLst>
              <a:ext uri="{FF2B5EF4-FFF2-40B4-BE49-F238E27FC236}">
                <a16:creationId xmlns:a16="http://schemas.microsoft.com/office/drawing/2014/main" id="{D8308D65-77FE-E845-A475-0F73E523DAF6}"/>
              </a:ext>
            </a:extLst>
          </p:cNvPr>
          <p:cNvSpPr txBox="1"/>
          <p:nvPr/>
        </p:nvSpPr>
        <p:spPr>
          <a:xfrm>
            <a:off x="936702" y="5603852"/>
            <a:ext cx="493635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Source: Fundamentals of Data Visualization [</a:t>
            </a:r>
            <a:r>
              <a:rPr lang="en-GB" dirty="0">
                <a:latin typeface="Helvetica Neue Thin" panose="020B0403020202020204" pitchFamily="34" charset="0"/>
                <a:ea typeface="Helvetica Neue Thin" panose="020B0403020202020204" pitchFamily="34" charset="0"/>
                <a:hlinkClick r:id="rId7"/>
              </a:rPr>
              <a:t>LINK</a:t>
            </a:r>
            <a:r>
              <a:rPr lang="en-GB" dirty="0">
                <a:latin typeface="Helvetica Neue Thin" panose="020B0403020202020204" pitchFamily="34" charset="0"/>
                <a:ea typeface="Helvetica Neue Thin" panose="020B0403020202020204" pitchFamily="34" charset="0"/>
              </a:rPr>
              <a:t>]</a:t>
            </a:r>
          </a:p>
        </p:txBody>
      </p:sp>
      <p:sp>
        <p:nvSpPr>
          <p:cNvPr id="17" name="Slide Number Placeholder 3">
            <a:extLst>
              <a:ext uri="{FF2B5EF4-FFF2-40B4-BE49-F238E27FC236}">
                <a16:creationId xmlns:a16="http://schemas.microsoft.com/office/drawing/2014/main" id="{2865DB4F-0A16-A84E-9CCB-C46BBE185C0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610918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49C4-182B-CDC6-7BB3-D7BC8D49ACEB}"/>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[1]</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A picture containing graphical user interface&#10;&#10;Description automatically generated">
            <a:extLst>
              <a:ext uri="{FF2B5EF4-FFF2-40B4-BE49-F238E27FC236}">
                <a16:creationId xmlns:a16="http://schemas.microsoft.com/office/drawing/2014/main" id="{8A0C9DA2-9EF9-4EB7-C6E1-E4EBEA24F0E6}"/>
              </a:ext>
            </a:extLst>
          </p:cNvPr>
          <p:cNvPicPr>
            <a:picLocks noChangeAspect="1"/>
          </p:cNvPicPr>
          <p:nvPr/>
        </p:nvPicPr>
        <p:blipFill rotWithShape="1">
          <a:blip r:embed="rId2"/>
          <a:srcRect b="73790"/>
          <a:stretch/>
        </p:blipFill>
        <p:spPr>
          <a:xfrm>
            <a:off x="710005" y="958240"/>
            <a:ext cx="5716865" cy="1797485"/>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FADE8FC8-7444-51EF-0331-3EE9B17A2323}"/>
              </a:ext>
            </a:extLst>
          </p:cNvPr>
          <p:cNvPicPr>
            <a:picLocks noChangeAspect="1"/>
          </p:cNvPicPr>
          <p:nvPr/>
        </p:nvPicPr>
        <p:blipFill rotWithShape="1">
          <a:blip r:embed="rId2"/>
          <a:srcRect t="45632"/>
          <a:stretch/>
        </p:blipFill>
        <p:spPr>
          <a:xfrm>
            <a:off x="710005" y="2862196"/>
            <a:ext cx="5716865" cy="3728580"/>
          </a:xfrm>
          <a:prstGeom prst="rect">
            <a:avLst/>
          </a:prstGeom>
        </p:spPr>
      </p:pic>
      <p:pic>
        <p:nvPicPr>
          <p:cNvPr id="8" name="Picture 7" descr="Chart, bar chart&#10;&#10;Description automatically generated">
            <a:extLst>
              <a:ext uri="{FF2B5EF4-FFF2-40B4-BE49-F238E27FC236}">
                <a16:creationId xmlns:a16="http://schemas.microsoft.com/office/drawing/2014/main" id="{AE6CED4D-C28D-0430-BD61-6D1BEA1E2CA2}"/>
              </a:ext>
            </a:extLst>
          </p:cNvPr>
          <p:cNvPicPr>
            <a:picLocks noChangeAspect="1"/>
          </p:cNvPicPr>
          <p:nvPr/>
        </p:nvPicPr>
        <p:blipFill>
          <a:blip r:embed="rId3"/>
          <a:stretch>
            <a:fillRect/>
          </a:stretch>
        </p:blipFill>
        <p:spPr>
          <a:xfrm>
            <a:off x="2598478" y="4772415"/>
            <a:ext cx="1855544" cy="1878452"/>
          </a:xfrm>
          <a:prstGeom prst="rect">
            <a:avLst/>
          </a:prstGeom>
        </p:spPr>
      </p:pic>
      <p:sp>
        <p:nvSpPr>
          <p:cNvPr id="9" name="Rectangle 8">
            <a:extLst>
              <a:ext uri="{FF2B5EF4-FFF2-40B4-BE49-F238E27FC236}">
                <a16:creationId xmlns:a16="http://schemas.microsoft.com/office/drawing/2014/main" id="{92834DBC-80D8-F5A7-E4BF-BD9588458BA1}"/>
              </a:ext>
            </a:extLst>
          </p:cNvPr>
          <p:cNvSpPr/>
          <p:nvPr/>
        </p:nvSpPr>
        <p:spPr>
          <a:xfrm>
            <a:off x="710005" y="851769"/>
            <a:ext cx="5716865" cy="57990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15150CE-2360-886D-FD68-514D2683DEA3}"/>
              </a:ext>
            </a:extLst>
          </p:cNvPr>
          <p:cNvSpPr txBox="1"/>
          <p:nvPr/>
        </p:nvSpPr>
        <p:spPr>
          <a:xfrm>
            <a:off x="6605772" y="864686"/>
            <a:ext cx="5448822" cy="1815882"/>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 single variable with a set of categories</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The most commonest approach to visualising data the corresponds to amounts (i.e., numerical values [or proportions]) for some of categories in a categorical variable is the use of bars.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Alternatively, the bars can removed and replace with dot at the location where the corresponding bar would end. </a:t>
            </a:r>
          </a:p>
        </p:txBody>
      </p:sp>
      <p:sp>
        <p:nvSpPr>
          <p:cNvPr id="11" name="TextBox 10">
            <a:extLst>
              <a:ext uri="{FF2B5EF4-FFF2-40B4-BE49-F238E27FC236}">
                <a16:creationId xmlns:a16="http://schemas.microsoft.com/office/drawing/2014/main" id="{39FB5BFA-877C-971D-3159-F541BFA509A8}"/>
              </a:ext>
            </a:extLst>
          </p:cNvPr>
          <p:cNvSpPr txBox="1"/>
          <p:nvPr/>
        </p:nvSpPr>
        <p:spPr>
          <a:xfrm rot="16200000">
            <a:off x="-934514" y="1533817"/>
            <a:ext cx="2539652"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Single variable</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(W/categories)</a:t>
            </a:r>
          </a:p>
        </p:txBody>
      </p:sp>
      <p:sp>
        <p:nvSpPr>
          <p:cNvPr id="12" name="TextBox 11">
            <a:extLst>
              <a:ext uri="{FF2B5EF4-FFF2-40B4-BE49-F238E27FC236}">
                <a16:creationId xmlns:a16="http://schemas.microsoft.com/office/drawing/2014/main" id="{52D0A73C-4195-F9A6-477E-D1DF241BD3C7}"/>
              </a:ext>
            </a:extLst>
          </p:cNvPr>
          <p:cNvSpPr txBox="1"/>
          <p:nvPr/>
        </p:nvSpPr>
        <p:spPr>
          <a:xfrm rot="16200000">
            <a:off x="-913525" y="4403321"/>
            <a:ext cx="2539652"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Multiple variables</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(W/categories)</a:t>
            </a:r>
          </a:p>
        </p:txBody>
      </p:sp>
      <p:sp>
        <p:nvSpPr>
          <p:cNvPr id="13" name="TextBox 12">
            <a:extLst>
              <a:ext uri="{FF2B5EF4-FFF2-40B4-BE49-F238E27FC236}">
                <a16:creationId xmlns:a16="http://schemas.microsoft.com/office/drawing/2014/main" id="{C391818E-E186-E6B2-7113-E8A92DEF6012}"/>
              </a:ext>
            </a:extLst>
          </p:cNvPr>
          <p:cNvSpPr txBox="1"/>
          <p:nvPr/>
        </p:nvSpPr>
        <p:spPr>
          <a:xfrm>
            <a:off x="6605772" y="2910604"/>
            <a:ext cx="5448822" cy="1384995"/>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Multiple variables each with a set of categories</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0" i="0" u="none" strike="noStrike" dirty="0">
                <a:effectLst/>
                <a:latin typeface="Helvetica Neue" panose="02000503000000020004" pitchFamily="2" charset="0"/>
              </a:rPr>
              <a:t>If there are two or more sets of categories for which we want to show amounts, we can group or stack the bars. However, we can also map the categories onto the </a:t>
            </a:r>
            <a:r>
              <a:rPr lang="en-GB" sz="1400" b="0" i="1" u="none" strike="noStrike" dirty="0">
                <a:effectLst/>
                <a:latin typeface="Helvetica Neue" panose="02000503000000020004" pitchFamily="2" charset="0"/>
              </a:rPr>
              <a:t>x</a:t>
            </a:r>
            <a:r>
              <a:rPr lang="en-GB" sz="1400" b="0" i="0" u="none" strike="noStrike" dirty="0">
                <a:effectLst/>
                <a:latin typeface="Helvetica Neue" panose="02000503000000020004" pitchFamily="2" charset="0"/>
              </a:rPr>
              <a:t> and </a:t>
            </a:r>
            <a:r>
              <a:rPr lang="en-GB" sz="1400" b="0" i="1" u="none" strike="noStrike" dirty="0">
                <a:effectLst/>
                <a:latin typeface="Helvetica Neue" panose="02000503000000020004" pitchFamily="2" charset="0"/>
              </a:rPr>
              <a:t>y</a:t>
            </a:r>
            <a:r>
              <a:rPr lang="en-GB" sz="1400" b="0" i="0" u="none" strike="noStrike" dirty="0">
                <a:effectLst/>
                <a:latin typeface="Helvetica Neue" panose="02000503000000020004" pitchFamily="2" charset="0"/>
              </a:rPr>
              <a:t> axis and show amounts by colour, via a heatmap.</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7256CBDD-7D42-DE2E-E5A7-7443FAF0BF81}"/>
              </a:ext>
            </a:extLst>
          </p:cNvPr>
          <p:cNvSpPr txBox="1"/>
          <p:nvPr/>
        </p:nvSpPr>
        <p:spPr>
          <a:xfrm>
            <a:off x="6605772" y="4426793"/>
            <a:ext cx="5448822" cy="1815882"/>
          </a:xfrm>
          <a:prstGeom prst="rect">
            <a:avLst/>
          </a:prstGeom>
          <a:solidFill>
            <a:srgbClr val="FF7E79"/>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Personal thoughts (especially when dealing with singular variables with categories):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In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nominal</a:t>
            </a:r>
            <a:r>
              <a:rPr lang="en-GB" sz="1400" dirty="0">
                <a:latin typeface="Helvetica Neue" panose="02000503000000020004" pitchFamily="2" charset="0"/>
                <a:ea typeface="Helvetica Neue" panose="02000503000000020004" pitchFamily="2" charset="0"/>
                <a:cs typeface="Helvetica Neue" panose="02000503000000020004" pitchFamily="2" charset="0"/>
              </a:rPr>
              <a:t> case – the ranking i.e., categories high to low (and vice versa) matters in the visualisation</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In an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ordinal</a:t>
            </a:r>
            <a:r>
              <a:rPr lang="en-GB" sz="1400" dirty="0">
                <a:latin typeface="Helvetica Neue" panose="02000503000000020004" pitchFamily="2" charset="0"/>
                <a:ea typeface="Helvetica Neue" panose="02000503000000020004" pitchFamily="2" charset="0"/>
                <a:cs typeface="Helvetica Neue" panose="02000503000000020004" pitchFamily="2" charset="0"/>
              </a:rPr>
              <a:t> case – the order of the categories matters in the visualisation</a:t>
            </a:r>
          </a:p>
        </p:txBody>
      </p:sp>
      <p:sp>
        <p:nvSpPr>
          <p:cNvPr id="15" name="Slide Number Placeholder 3">
            <a:extLst>
              <a:ext uri="{FF2B5EF4-FFF2-40B4-BE49-F238E27FC236}">
                <a16:creationId xmlns:a16="http://schemas.microsoft.com/office/drawing/2014/main" id="{C1BA0AE8-93DE-6286-B860-448F0D86AFD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
        <p:nvSpPr>
          <p:cNvPr id="18" name="TextBox 17">
            <a:extLst>
              <a:ext uri="{FF2B5EF4-FFF2-40B4-BE49-F238E27FC236}">
                <a16:creationId xmlns:a16="http://schemas.microsoft.com/office/drawing/2014/main" id="{21881532-666D-6EAE-4313-03D26F1762C8}"/>
              </a:ext>
            </a:extLst>
          </p:cNvPr>
          <p:cNvSpPr txBox="1"/>
          <p:nvPr/>
        </p:nvSpPr>
        <p:spPr>
          <a:xfrm>
            <a:off x="6605772" y="6373869"/>
            <a:ext cx="467017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Let’s see examples and potential pitfalls!</a:t>
            </a:r>
          </a:p>
        </p:txBody>
      </p:sp>
    </p:spTree>
    <p:extLst>
      <p:ext uri="{BB962C8B-B14F-4D97-AF65-F5344CB8AC3E}">
        <p14:creationId xmlns:p14="http://schemas.microsoft.com/office/powerpoint/2010/main" val="2015795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542A980-2243-3438-6A59-6EE7F48A25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6D06EA99-B549-8765-AC77-1A738A1212B1}"/>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[2]</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Graphical user interface, application&#10;&#10;Description automatically generated with medium confidence">
            <a:extLst>
              <a:ext uri="{FF2B5EF4-FFF2-40B4-BE49-F238E27FC236}">
                <a16:creationId xmlns:a16="http://schemas.microsoft.com/office/drawing/2014/main" id="{F5F786B6-CE9A-851E-76B7-0CD32A617598}"/>
              </a:ext>
            </a:extLst>
          </p:cNvPr>
          <p:cNvPicPr>
            <a:picLocks noChangeAspect="1"/>
          </p:cNvPicPr>
          <p:nvPr/>
        </p:nvPicPr>
        <p:blipFill rotWithShape="1">
          <a:blip r:embed="rId2"/>
          <a:srcRect t="15887"/>
          <a:stretch/>
        </p:blipFill>
        <p:spPr>
          <a:xfrm>
            <a:off x="161777" y="1310374"/>
            <a:ext cx="8694123" cy="2020902"/>
          </a:xfrm>
          <a:prstGeom prst="rect">
            <a:avLst/>
          </a:prstGeom>
        </p:spPr>
      </p:pic>
      <p:pic>
        <p:nvPicPr>
          <p:cNvPr id="7" name="Picture 6" descr="Chart, bar chart&#10;&#10;Description automatically generated">
            <a:extLst>
              <a:ext uri="{FF2B5EF4-FFF2-40B4-BE49-F238E27FC236}">
                <a16:creationId xmlns:a16="http://schemas.microsoft.com/office/drawing/2014/main" id="{A3A3962D-7F00-C0EE-45FA-28F3DFC626A7}"/>
              </a:ext>
            </a:extLst>
          </p:cNvPr>
          <p:cNvPicPr>
            <a:picLocks noChangeAspect="1"/>
          </p:cNvPicPr>
          <p:nvPr/>
        </p:nvPicPr>
        <p:blipFill>
          <a:blip r:embed="rId3"/>
          <a:stretch>
            <a:fillRect/>
          </a:stretch>
        </p:blipFill>
        <p:spPr>
          <a:xfrm>
            <a:off x="275573" y="3972292"/>
            <a:ext cx="5507766" cy="2686521"/>
          </a:xfrm>
          <a:prstGeom prst="rect">
            <a:avLst/>
          </a:prstGeom>
          <a:ln w="76200">
            <a:solidFill>
              <a:srgbClr val="00B050"/>
            </a:solidFill>
          </a:ln>
        </p:spPr>
      </p:pic>
      <p:pic>
        <p:nvPicPr>
          <p:cNvPr id="10" name="Picture 9" descr="Chart, bar chart&#10;&#10;Description automatically generated">
            <a:extLst>
              <a:ext uri="{FF2B5EF4-FFF2-40B4-BE49-F238E27FC236}">
                <a16:creationId xmlns:a16="http://schemas.microsoft.com/office/drawing/2014/main" id="{A2A7F917-56C0-0829-1E32-D4F1E9A6203A}"/>
              </a:ext>
            </a:extLst>
          </p:cNvPr>
          <p:cNvPicPr>
            <a:picLocks noChangeAspect="1"/>
          </p:cNvPicPr>
          <p:nvPr/>
        </p:nvPicPr>
        <p:blipFill>
          <a:blip r:embed="rId4"/>
          <a:stretch>
            <a:fillRect/>
          </a:stretch>
        </p:blipFill>
        <p:spPr>
          <a:xfrm>
            <a:off x="6408663" y="3944169"/>
            <a:ext cx="4378369" cy="2714644"/>
          </a:xfrm>
          <a:prstGeom prst="rect">
            <a:avLst/>
          </a:prstGeom>
          <a:ln w="76200">
            <a:solidFill>
              <a:srgbClr val="FF0000"/>
            </a:solidFill>
          </a:ln>
        </p:spPr>
      </p:pic>
      <p:sp>
        <p:nvSpPr>
          <p:cNvPr id="11" name="TextBox 10">
            <a:extLst>
              <a:ext uri="{FF2B5EF4-FFF2-40B4-BE49-F238E27FC236}">
                <a16:creationId xmlns:a16="http://schemas.microsoft.com/office/drawing/2014/main" id="{FB91E8AC-600E-8456-0966-07AB00F12B95}"/>
              </a:ext>
            </a:extLst>
          </p:cNvPr>
          <p:cNvSpPr txBox="1"/>
          <p:nvPr/>
        </p:nvSpPr>
        <p:spPr>
          <a:xfrm>
            <a:off x="275573" y="3429000"/>
            <a:ext cx="5626275" cy="369332"/>
          </a:xfrm>
          <a:prstGeom prst="rect">
            <a:avLst/>
          </a:prstGeom>
          <a:noFill/>
        </p:spPr>
        <p:txBody>
          <a:bodyPr wrap="square" rtlCol="0">
            <a:spAutoFit/>
          </a:bodyPr>
          <a:lstStyle/>
          <a:p>
            <a:r>
              <a:rPr lang="en-GB"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Good</a:t>
            </a:r>
          </a:p>
        </p:txBody>
      </p:sp>
      <p:sp>
        <p:nvSpPr>
          <p:cNvPr id="12" name="TextBox 11">
            <a:extLst>
              <a:ext uri="{FF2B5EF4-FFF2-40B4-BE49-F238E27FC236}">
                <a16:creationId xmlns:a16="http://schemas.microsoft.com/office/drawing/2014/main" id="{FCCA0126-7751-FAFD-F084-3CF4EDE50EDD}"/>
              </a:ext>
            </a:extLst>
          </p:cNvPr>
          <p:cNvSpPr txBox="1"/>
          <p:nvPr/>
        </p:nvSpPr>
        <p:spPr>
          <a:xfrm>
            <a:off x="6290153" y="3429000"/>
            <a:ext cx="2753883" cy="369332"/>
          </a:xfrm>
          <a:prstGeom prst="rect">
            <a:avLst/>
          </a:prstGeom>
          <a:noFill/>
        </p:spPr>
        <p:txBody>
          <a:bodyPr wrap="squar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Bad</a:t>
            </a:r>
          </a:p>
        </p:txBody>
      </p:sp>
      <p:sp>
        <p:nvSpPr>
          <p:cNvPr id="13" name="TextBox 12">
            <a:extLst>
              <a:ext uri="{FF2B5EF4-FFF2-40B4-BE49-F238E27FC236}">
                <a16:creationId xmlns:a16="http://schemas.microsoft.com/office/drawing/2014/main" id="{99D15E15-F594-DC81-5A23-B71185776019}"/>
              </a:ext>
            </a:extLst>
          </p:cNvPr>
          <p:cNvSpPr txBox="1"/>
          <p:nvPr/>
        </p:nvSpPr>
        <p:spPr>
          <a:xfrm>
            <a:off x="10371551" y="3972292"/>
            <a:ext cx="415481" cy="1329199"/>
          </a:xfrm>
          <a:prstGeom prst="rect">
            <a:avLst/>
          </a:prstGeom>
          <a:solidFill>
            <a:schemeClr val="bg1"/>
          </a:solidFill>
        </p:spPr>
        <p:txBody>
          <a:bodyPr wrap="square" rtlCol="0">
            <a:spAutoFit/>
          </a:bodyPr>
          <a:lstStyle/>
          <a:p>
            <a:endParaRPr lang="en-GB" dirty="0"/>
          </a:p>
        </p:txBody>
      </p:sp>
      <p:sp>
        <p:nvSpPr>
          <p:cNvPr id="14" name="TextBox 13">
            <a:extLst>
              <a:ext uri="{FF2B5EF4-FFF2-40B4-BE49-F238E27FC236}">
                <a16:creationId xmlns:a16="http://schemas.microsoft.com/office/drawing/2014/main" id="{4D3D73F1-7E59-64D9-1E4E-6AF6814E5F7B}"/>
              </a:ext>
            </a:extLst>
          </p:cNvPr>
          <p:cNvSpPr txBox="1"/>
          <p:nvPr/>
        </p:nvSpPr>
        <p:spPr>
          <a:xfrm>
            <a:off x="10609545" y="5185776"/>
            <a:ext cx="177486" cy="1458976"/>
          </a:xfrm>
          <a:prstGeom prst="rect">
            <a:avLst/>
          </a:prstGeom>
          <a:solidFill>
            <a:schemeClr val="bg1"/>
          </a:solidFill>
        </p:spPr>
        <p:txBody>
          <a:bodyPr wrap="square" rtlCol="0">
            <a:spAutoFit/>
          </a:bodyPr>
          <a:lstStyle/>
          <a:p>
            <a:endParaRPr lang="en-GB" dirty="0"/>
          </a:p>
        </p:txBody>
      </p:sp>
      <p:sp>
        <p:nvSpPr>
          <p:cNvPr id="15" name="TextBox 14">
            <a:extLst>
              <a:ext uri="{FF2B5EF4-FFF2-40B4-BE49-F238E27FC236}">
                <a16:creationId xmlns:a16="http://schemas.microsoft.com/office/drawing/2014/main" id="{BE4E14B3-A229-92BF-AAA2-031470CA9E22}"/>
              </a:ext>
            </a:extLst>
          </p:cNvPr>
          <p:cNvSpPr txBox="1"/>
          <p:nvPr/>
        </p:nvSpPr>
        <p:spPr>
          <a:xfrm>
            <a:off x="134637" y="957801"/>
            <a:ext cx="8909399"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The table below contains movies with the weekend grossing values (Source: </a:t>
            </a: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5"/>
              </a:rPr>
              <a:t>http://www.boxofficemojo.com/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6" name="TextBox 15">
            <a:extLst>
              <a:ext uri="{FF2B5EF4-FFF2-40B4-BE49-F238E27FC236}">
                <a16:creationId xmlns:a16="http://schemas.microsoft.com/office/drawing/2014/main" id="{74CADB67-C772-64C6-2BE1-BD82B43C1613}"/>
              </a:ext>
            </a:extLst>
          </p:cNvPr>
          <p:cNvSpPr txBox="1"/>
          <p:nvPr/>
        </p:nvSpPr>
        <p:spPr>
          <a:xfrm>
            <a:off x="9209643" y="1299951"/>
            <a:ext cx="2739296" cy="2031325"/>
          </a:xfrm>
          <a:prstGeom prst="rect">
            <a:avLst/>
          </a:prstGeom>
          <a:solidFill>
            <a:schemeClr val="accent1">
              <a:lumMod val="40000"/>
              <a:lumOff val="60000"/>
            </a:schemeClr>
          </a:solidFill>
        </p:spPr>
        <p:txBody>
          <a:bodyPr wrap="square" rtlCol="0">
            <a:spAutoFit/>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Notes: Remember in a </a:t>
            </a:r>
            <a:r>
              <a:rPr lang="en-GB" sz="1800" b="1" dirty="0">
                <a:latin typeface="Helvetica Neue" panose="02000503000000020004" pitchFamily="2" charset="0"/>
                <a:ea typeface="Helvetica Neue" panose="02000503000000020004" pitchFamily="2" charset="0"/>
                <a:cs typeface="Helvetica Neue" panose="02000503000000020004" pitchFamily="2" charset="0"/>
              </a:rPr>
              <a:t>nominal </a:t>
            </a:r>
            <a:r>
              <a:rPr lang="en-GB" sz="1800" dirty="0">
                <a:latin typeface="Helvetica Neue" panose="02000503000000020004" pitchFamily="2" charset="0"/>
                <a:ea typeface="Helvetica Neue" panose="02000503000000020004" pitchFamily="2" charset="0"/>
                <a:cs typeface="Helvetica Neue" panose="02000503000000020004" pitchFamily="2" charset="0"/>
              </a:rPr>
              <a:t>case - the ranking i.e., categories from high to low (or vice versa) matters in the visualisation</a:t>
            </a:r>
          </a:p>
          <a:p>
            <a:endParaRPr lang="en-GB" dirty="0"/>
          </a:p>
        </p:txBody>
      </p:sp>
    </p:spTree>
    <p:extLst>
      <p:ext uri="{BB962C8B-B14F-4D97-AF65-F5344CB8AC3E}">
        <p14:creationId xmlns:p14="http://schemas.microsoft.com/office/powerpoint/2010/main" val="494421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CA29335B-A937-A58C-8CB5-444155BA7B5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F9E7E468-5A88-9918-EF6C-BE2293875D7B}"/>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[3]</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Chart, histogram&#10;&#10;Description automatically generated">
            <a:extLst>
              <a:ext uri="{FF2B5EF4-FFF2-40B4-BE49-F238E27FC236}">
                <a16:creationId xmlns:a16="http://schemas.microsoft.com/office/drawing/2014/main" id="{48EC4C3B-9CC0-DADB-8B6A-D958710B9288}"/>
              </a:ext>
            </a:extLst>
          </p:cNvPr>
          <p:cNvPicPr>
            <a:picLocks noChangeAspect="1"/>
          </p:cNvPicPr>
          <p:nvPr/>
        </p:nvPicPr>
        <p:blipFill>
          <a:blip r:embed="rId2"/>
          <a:stretch>
            <a:fillRect/>
          </a:stretch>
        </p:blipFill>
        <p:spPr>
          <a:xfrm>
            <a:off x="333837" y="2170469"/>
            <a:ext cx="5530310" cy="3419432"/>
          </a:xfrm>
          <a:prstGeom prst="rect">
            <a:avLst/>
          </a:prstGeom>
          <a:ln w="76200">
            <a:solidFill>
              <a:srgbClr val="00B050"/>
            </a:solidFill>
          </a:ln>
        </p:spPr>
      </p:pic>
      <p:pic>
        <p:nvPicPr>
          <p:cNvPr id="7" name="Picture 6" descr="Chart&#10;&#10;Description automatically generated">
            <a:extLst>
              <a:ext uri="{FF2B5EF4-FFF2-40B4-BE49-F238E27FC236}">
                <a16:creationId xmlns:a16="http://schemas.microsoft.com/office/drawing/2014/main" id="{76D61A0A-D9FA-9AF6-1A08-3743DB775EFD}"/>
              </a:ext>
            </a:extLst>
          </p:cNvPr>
          <p:cNvPicPr>
            <a:picLocks noChangeAspect="1"/>
          </p:cNvPicPr>
          <p:nvPr/>
        </p:nvPicPr>
        <p:blipFill>
          <a:blip r:embed="rId3"/>
          <a:stretch>
            <a:fillRect/>
          </a:stretch>
        </p:blipFill>
        <p:spPr>
          <a:xfrm>
            <a:off x="6327854" y="2170469"/>
            <a:ext cx="5488094" cy="3419432"/>
          </a:xfrm>
          <a:prstGeom prst="rect">
            <a:avLst/>
          </a:prstGeom>
          <a:ln w="76200">
            <a:solidFill>
              <a:srgbClr val="FF0000"/>
            </a:solidFill>
          </a:ln>
        </p:spPr>
      </p:pic>
      <p:sp>
        <p:nvSpPr>
          <p:cNvPr id="10" name="Rectangle 9">
            <a:extLst>
              <a:ext uri="{FF2B5EF4-FFF2-40B4-BE49-F238E27FC236}">
                <a16:creationId xmlns:a16="http://schemas.microsoft.com/office/drawing/2014/main" id="{55621D4D-F254-CFFF-FB69-B546491B02B4}"/>
              </a:ext>
            </a:extLst>
          </p:cNvPr>
          <p:cNvSpPr/>
          <p:nvPr/>
        </p:nvSpPr>
        <p:spPr>
          <a:xfrm>
            <a:off x="11336054" y="2195521"/>
            <a:ext cx="442315" cy="588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C88C3AC-9751-0E11-9777-759D75FCFF90}"/>
              </a:ext>
            </a:extLst>
          </p:cNvPr>
          <p:cNvSpPr/>
          <p:nvPr/>
        </p:nvSpPr>
        <p:spPr>
          <a:xfrm>
            <a:off x="11661732" y="2695537"/>
            <a:ext cx="116637" cy="28567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369C054-1534-32AE-35C3-994A3FC166F5}"/>
              </a:ext>
            </a:extLst>
          </p:cNvPr>
          <p:cNvSpPr txBox="1"/>
          <p:nvPr/>
        </p:nvSpPr>
        <p:spPr>
          <a:xfrm>
            <a:off x="237872" y="1683832"/>
            <a:ext cx="5626275" cy="369332"/>
          </a:xfrm>
          <a:prstGeom prst="rect">
            <a:avLst/>
          </a:prstGeom>
          <a:noFill/>
        </p:spPr>
        <p:txBody>
          <a:bodyPr wrap="square" rtlCol="0">
            <a:spAutoFit/>
          </a:bodyPr>
          <a:lstStyle/>
          <a:p>
            <a:r>
              <a:rPr lang="en-GB"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Good</a:t>
            </a:r>
          </a:p>
        </p:txBody>
      </p:sp>
      <p:sp>
        <p:nvSpPr>
          <p:cNvPr id="13" name="TextBox 12">
            <a:extLst>
              <a:ext uri="{FF2B5EF4-FFF2-40B4-BE49-F238E27FC236}">
                <a16:creationId xmlns:a16="http://schemas.microsoft.com/office/drawing/2014/main" id="{A63047A5-2678-B540-54F2-EEEE6E170A55}"/>
              </a:ext>
            </a:extLst>
          </p:cNvPr>
          <p:cNvSpPr txBox="1"/>
          <p:nvPr/>
        </p:nvSpPr>
        <p:spPr>
          <a:xfrm>
            <a:off x="6252452" y="1683832"/>
            <a:ext cx="2753883" cy="369332"/>
          </a:xfrm>
          <a:prstGeom prst="rect">
            <a:avLst/>
          </a:prstGeom>
          <a:noFill/>
        </p:spPr>
        <p:txBody>
          <a:bodyPr wrap="squar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Bad</a:t>
            </a:r>
          </a:p>
        </p:txBody>
      </p:sp>
      <p:sp>
        <p:nvSpPr>
          <p:cNvPr id="14" name="TextBox 13">
            <a:extLst>
              <a:ext uri="{FF2B5EF4-FFF2-40B4-BE49-F238E27FC236}">
                <a16:creationId xmlns:a16="http://schemas.microsoft.com/office/drawing/2014/main" id="{D99E0120-CDD3-ABEC-0A16-AE4BC7C04C43}"/>
              </a:ext>
            </a:extLst>
          </p:cNvPr>
          <p:cNvSpPr txBox="1"/>
          <p:nvPr/>
        </p:nvSpPr>
        <p:spPr>
          <a:xfrm>
            <a:off x="864296" y="6148538"/>
            <a:ext cx="9985520" cy="646331"/>
          </a:xfrm>
          <a:prstGeom prst="rect">
            <a:avLst/>
          </a:prstGeom>
          <a:solidFill>
            <a:schemeClr val="accent1">
              <a:lumMod val="40000"/>
              <a:lumOff val="60000"/>
            </a:schemeClr>
          </a:solidFill>
        </p:spPr>
        <p:txBody>
          <a:bodyPr wrap="square" rtlCol="0">
            <a:spAutoFit/>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Notes: Remember in an</a:t>
            </a:r>
            <a:r>
              <a:rPr lang="en-GB" sz="1800" b="1" dirty="0">
                <a:latin typeface="Helvetica Neue" panose="02000503000000020004" pitchFamily="2" charset="0"/>
                <a:ea typeface="Helvetica Neue" panose="02000503000000020004" pitchFamily="2" charset="0"/>
                <a:cs typeface="Helvetica Neue" panose="02000503000000020004" pitchFamily="2" charset="0"/>
              </a:rPr>
              <a:t> ordinal </a:t>
            </a:r>
            <a:r>
              <a:rPr lang="en-GB" sz="1800" dirty="0">
                <a:latin typeface="Helvetica Neue" panose="02000503000000020004" pitchFamily="2" charset="0"/>
                <a:ea typeface="Helvetica Neue" panose="02000503000000020004" pitchFamily="2" charset="0"/>
                <a:cs typeface="Helvetica Neue" panose="02000503000000020004" pitchFamily="2" charset="0"/>
              </a:rPr>
              <a:t>case - the ordering </a:t>
            </a:r>
            <a:r>
              <a:rPr lang="en-GB" dirty="0">
                <a:latin typeface="Helvetica Neue" panose="02000503000000020004" pitchFamily="2" charset="0"/>
                <a:ea typeface="Helvetica Neue" panose="02000503000000020004" pitchFamily="2" charset="0"/>
                <a:cs typeface="Helvetica Neue" panose="02000503000000020004" pitchFamily="2" charset="0"/>
              </a:rPr>
              <a:t>of the </a:t>
            </a:r>
            <a:r>
              <a:rPr lang="en-GB" sz="1800" dirty="0">
                <a:latin typeface="Helvetica Neue" panose="02000503000000020004" pitchFamily="2" charset="0"/>
                <a:ea typeface="Helvetica Neue" panose="02000503000000020004" pitchFamily="2" charset="0"/>
                <a:cs typeface="Helvetica Neue" panose="02000503000000020004" pitchFamily="2" charset="0"/>
              </a:rPr>
              <a:t>categories </a:t>
            </a:r>
            <a:r>
              <a:rPr lang="en-GB" sz="1800" b="1" dirty="0">
                <a:latin typeface="Helvetica Neue" panose="02000503000000020004" pitchFamily="2" charset="0"/>
                <a:ea typeface="Helvetica Neue" panose="02000503000000020004" pitchFamily="2" charset="0"/>
                <a:cs typeface="Helvetica Neue" panose="02000503000000020004" pitchFamily="2" charset="0"/>
              </a:rPr>
              <a:t>matters</a:t>
            </a:r>
            <a:r>
              <a:rPr lang="en-GB" sz="1800" dirty="0">
                <a:latin typeface="Helvetica Neue" panose="02000503000000020004" pitchFamily="2" charset="0"/>
                <a:ea typeface="Helvetica Neue" panose="02000503000000020004" pitchFamily="2" charset="0"/>
                <a:cs typeface="Helvetica Neue" panose="02000503000000020004" pitchFamily="2" charset="0"/>
              </a:rPr>
              <a:t> in the visualisation</a:t>
            </a:r>
          </a:p>
        </p:txBody>
      </p:sp>
      <p:sp>
        <p:nvSpPr>
          <p:cNvPr id="15" name="TextBox 14">
            <a:extLst>
              <a:ext uri="{FF2B5EF4-FFF2-40B4-BE49-F238E27FC236}">
                <a16:creationId xmlns:a16="http://schemas.microsoft.com/office/drawing/2014/main" id="{2031A849-7B90-E217-6909-8AA35774DDCD}"/>
              </a:ext>
            </a:extLst>
          </p:cNvPr>
          <p:cNvSpPr txBox="1"/>
          <p:nvPr/>
        </p:nvSpPr>
        <p:spPr>
          <a:xfrm>
            <a:off x="137664" y="1125195"/>
            <a:ext cx="10233763" cy="369332"/>
          </a:xfrm>
          <a:prstGeom prst="rect">
            <a:avLst/>
          </a:prstGeom>
          <a:noFill/>
        </p:spPr>
        <p:txBody>
          <a:bodyPr wrap="square" rtlCol="0">
            <a:spAutoFit/>
          </a:bodyPr>
          <a:lstStyle/>
          <a:p>
            <a:r>
              <a:rPr lang="en-GB" b="1" i="0" u="none" strike="noStrike" dirty="0">
                <a:effectLst/>
                <a:latin typeface="Helvetica Neue" panose="02000503000000020004" pitchFamily="2" charset="0"/>
              </a:rPr>
              <a:t> The graphed data represents 2016 median U.S. annual household income </a:t>
            </a:r>
            <a:r>
              <a:rPr lang="en-GB" b="1" dirty="0">
                <a:latin typeface="Helvetica Neue" panose="02000503000000020004" pitchFamily="2" charset="0"/>
              </a:rPr>
              <a:t>versus </a:t>
            </a:r>
            <a:r>
              <a:rPr lang="en-GB" b="1" i="0" u="none" strike="noStrike" dirty="0">
                <a:effectLst/>
                <a:latin typeface="Helvetica Neue" panose="02000503000000020004" pitchFamily="2" charset="0"/>
              </a:rPr>
              <a:t>age group</a:t>
            </a:r>
            <a:endParaRPr lang="en-GB" b="1" dirty="0"/>
          </a:p>
        </p:txBody>
      </p:sp>
    </p:spTree>
    <p:extLst>
      <p:ext uri="{BB962C8B-B14F-4D97-AF65-F5344CB8AC3E}">
        <p14:creationId xmlns:p14="http://schemas.microsoft.com/office/powerpoint/2010/main" val="4208778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2D29A3A-8371-5CBB-DBC7-4547C9CB25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D2B0D2F4-5CC0-CBE6-0F13-AA2906C62F6A}"/>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[4]</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Chart&#10;&#10;Description automatically generated">
            <a:extLst>
              <a:ext uri="{FF2B5EF4-FFF2-40B4-BE49-F238E27FC236}">
                <a16:creationId xmlns:a16="http://schemas.microsoft.com/office/drawing/2014/main" id="{97D9474A-4AB6-4476-2017-A7EE7F0E456D}"/>
              </a:ext>
            </a:extLst>
          </p:cNvPr>
          <p:cNvPicPr>
            <a:picLocks noChangeAspect="1"/>
          </p:cNvPicPr>
          <p:nvPr/>
        </p:nvPicPr>
        <p:blipFill>
          <a:blip r:embed="rId2"/>
          <a:stretch>
            <a:fillRect/>
          </a:stretch>
        </p:blipFill>
        <p:spPr>
          <a:xfrm>
            <a:off x="224163" y="4221101"/>
            <a:ext cx="6308594" cy="2518450"/>
          </a:xfrm>
          <a:prstGeom prst="rect">
            <a:avLst/>
          </a:prstGeom>
          <a:ln w="76200">
            <a:solidFill>
              <a:srgbClr val="00B050"/>
            </a:solidFill>
          </a:ln>
        </p:spPr>
      </p:pic>
      <p:pic>
        <p:nvPicPr>
          <p:cNvPr id="7" name="Picture 6" descr="Chart&#10;&#10;Description automatically generated">
            <a:extLst>
              <a:ext uri="{FF2B5EF4-FFF2-40B4-BE49-F238E27FC236}">
                <a16:creationId xmlns:a16="http://schemas.microsoft.com/office/drawing/2014/main" id="{66F2BE65-4A16-A123-BCAA-1F6CF53DADEB}"/>
              </a:ext>
            </a:extLst>
          </p:cNvPr>
          <p:cNvPicPr>
            <a:picLocks noChangeAspect="1"/>
          </p:cNvPicPr>
          <p:nvPr/>
        </p:nvPicPr>
        <p:blipFill>
          <a:blip r:embed="rId3"/>
          <a:stretch>
            <a:fillRect/>
          </a:stretch>
        </p:blipFill>
        <p:spPr>
          <a:xfrm>
            <a:off x="224163" y="732942"/>
            <a:ext cx="6308595" cy="3179069"/>
          </a:xfrm>
          <a:prstGeom prst="rect">
            <a:avLst/>
          </a:prstGeom>
          <a:ln w="76200">
            <a:solidFill>
              <a:srgbClr val="00B050"/>
            </a:solidFill>
          </a:ln>
        </p:spPr>
      </p:pic>
      <p:sp>
        <p:nvSpPr>
          <p:cNvPr id="8" name="TextBox 7">
            <a:extLst>
              <a:ext uri="{FF2B5EF4-FFF2-40B4-BE49-F238E27FC236}">
                <a16:creationId xmlns:a16="http://schemas.microsoft.com/office/drawing/2014/main" id="{A4F6FC45-D879-6CA1-1BEA-F5BEDD984D99}"/>
              </a:ext>
            </a:extLst>
          </p:cNvPr>
          <p:cNvSpPr txBox="1"/>
          <p:nvPr/>
        </p:nvSpPr>
        <p:spPr>
          <a:xfrm>
            <a:off x="7064679" y="713982"/>
            <a:ext cx="4751269" cy="1754326"/>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an example of a grouped bar plot. Where the outcome variable [income (in USD)] is visualised across two other independent categorical variables: </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Age group (years) [ordered]</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Ethnicity [nominal]</a:t>
            </a:r>
          </a:p>
        </p:txBody>
      </p:sp>
      <p:sp>
        <p:nvSpPr>
          <p:cNvPr id="9" name="TextBox 8">
            <a:extLst>
              <a:ext uri="{FF2B5EF4-FFF2-40B4-BE49-F238E27FC236}">
                <a16:creationId xmlns:a16="http://schemas.microsoft.com/office/drawing/2014/main" id="{FB0475AF-2DF5-D77D-5971-20D429C865AE}"/>
              </a:ext>
            </a:extLst>
          </p:cNvPr>
          <p:cNvSpPr txBox="1"/>
          <p:nvPr/>
        </p:nvSpPr>
        <p:spPr>
          <a:xfrm>
            <a:off x="7064676" y="2683614"/>
            <a:ext cx="4751269" cy="954107"/>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Top graph</a:t>
            </a:r>
            <a:r>
              <a:rPr lang="en-GB" sz="1400" dirty="0">
                <a:latin typeface="Helvetica Neue" panose="02000503000000020004" pitchFamily="2" charset="0"/>
                <a:ea typeface="Helvetica Neue" panose="02000503000000020004" pitchFamily="2" charset="0"/>
                <a:cs typeface="Helvetica Neue" panose="02000503000000020004" pitchFamily="2" charset="0"/>
              </a:rPr>
              <a:t>: Main variables of interest in this case is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income</a:t>
            </a:r>
            <a:r>
              <a:rPr lang="en-GB" sz="1400" dirty="0">
                <a:latin typeface="Helvetica Neue" panose="02000503000000020004" pitchFamily="2" charset="0"/>
                <a:ea typeface="Helvetica Neue" panose="02000503000000020004" pitchFamily="2" charset="0"/>
                <a:cs typeface="Helvetica Neue" panose="02000503000000020004" pitchFamily="2" charset="0"/>
              </a:rPr>
              <a:t> versus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age groups </a:t>
            </a:r>
            <a:r>
              <a:rPr lang="en-GB" sz="1400" dirty="0">
                <a:latin typeface="Helvetica Neue" panose="02000503000000020004" pitchFamily="2" charset="0"/>
                <a:ea typeface="Helvetica Neue" panose="02000503000000020004" pitchFamily="2" charset="0"/>
                <a:cs typeface="Helvetica Neue" panose="02000503000000020004" pitchFamily="2" charset="0"/>
              </a:rPr>
              <a:t>(which the age groups are broken down by ethnicity). Ordering in the age groups are maintained here on the x-axis.</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E618E5CB-8F35-BD68-8EAB-554A4BEB0016}"/>
              </a:ext>
            </a:extLst>
          </p:cNvPr>
          <p:cNvSpPr txBox="1"/>
          <p:nvPr/>
        </p:nvSpPr>
        <p:spPr>
          <a:xfrm>
            <a:off x="7064675" y="3840331"/>
            <a:ext cx="4751269" cy="1384995"/>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Bottom graph</a:t>
            </a:r>
            <a:r>
              <a:rPr lang="en-GB" sz="1400" dirty="0">
                <a:latin typeface="Helvetica Neue" panose="02000503000000020004" pitchFamily="2" charset="0"/>
                <a:ea typeface="Helvetica Neue" panose="02000503000000020004" pitchFamily="2" charset="0"/>
                <a:cs typeface="Helvetica Neue" panose="02000503000000020004" pitchFamily="2" charset="0"/>
              </a:rPr>
              <a:t>: Main variables of interest in this case is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income</a:t>
            </a:r>
            <a:r>
              <a:rPr lang="en-GB" sz="1400" dirty="0">
                <a:latin typeface="Helvetica Neue" panose="02000503000000020004" pitchFamily="2" charset="0"/>
                <a:ea typeface="Helvetica Neue" panose="02000503000000020004" pitchFamily="2" charset="0"/>
                <a:cs typeface="Helvetica Neue" panose="02000503000000020004" pitchFamily="2" charset="0"/>
              </a:rPr>
              <a:t> versus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Ethnicity groups </a:t>
            </a:r>
            <a:r>
              <a:rPr lang="en-GB" sz="1400" dirty="0">
                <a:latin typeface="Helvetica Neue" panose="02000503000000020004" pitchFamily="2" charset="0"/>
                <a:ea typeface="Helvetica Neue" panose="02000503000000020004" pitchFamily="2" charset="0"/>
                <a:cs typeface="Helvetica Neue" panose="02000503000000020004" pitchFamily="2" charset="0"/>
              </a:rPr>
              <a:t>(which the ethnic groups are broken down by age). Ordering in the ethnic categories on the x-axis is not a issue here - </a:t>
            </a:r>
            <a:r>
              <a:rPr lang="en-GB" sz="1400" b="1" dirty="0">
                <a:latin typeface="Helvetica Neue" panose="02000503000000020004" pitchFamily="2" charset="0"/>
                <a:ea typeface="Helvetica Neue" panose="02000503000000020004" pitchFamily="2" charset="0"/>
                <a:cs typeface="Helvetica Neue" panose="02000503000000020004" pitchFamily="2" charset="0"/>
              </a:rPr>
              <a:t>but the ordering of the age groups within ethnic categories must be maintained here on the x-axis</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64995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90C1FE5E-C2F5-A698-80E0-1798D9764F6D}"/>
              </a:ext>
            </a:extLst>
          </p:cNvPr>
          <p:cNvPicPr>
            <a:picLocks noChangeAspect="1"/>
          </p:cNvPicPr>
          <p:nvPr/>
        </p:nvPicPr>
        <p:blipFill>
          <a:blip r:embed="rId2"/>
          <a:stretch>
            <a:fillRect/>
          </a:stretch>
        </p:blipFill>
        <p:spPr>
          <a:xfrm>
            <a:off x="8101034" y="2140906"/>
            <a:ext cx="4030003" cy="3503112"/>
          </a:xfrm>
          <a:prstGeom prst="rect">
            <a:avLst/>
          </a:prstGeom>
        </p:spPr>
      </p:pic>
      <p:pic>
        <p:nvPicPr>
          <p:cNvPr id="5" name="Picture 4" descr="Table&#10;&#10;Description automatically generated">
            <a:extLst>
              <a:ext uri="{FF2B5EF4-FFF2-40B4-BE49-F238E27FC236}">
                <a16:creationId xmlns:a16="http://schemas.microsoft.com/office/drawing/2014/main" id="{E8D33CAC-88C7-186D-8A0F-EDC6A6D5D7AA}"/>
              </a:ext>
            </a:extLst>
          </p:cNvPr>
          <p:cNvPicPr>
            <a:picLocks noChangeAspect="1"/>
          </p:cNvPicPr>
          <p:nvPr/>
        </p:nvPicPr>
        <p:blipFill>
          <a:blip r:embed="rId3"/>
          <a:stretch>
            <a:fillRect/>
          </a:stretch>
        </p:blipFill>
        <p:spPr>
          <a:xfrm>
            <a:off x="0" y="2106926"/>
            <a:ext cx="4030003" cy="3571071"/>
          </a:xfrm>
          <a:prstGeom prst="rect">
            <a:avLst/>
          </a:prstGeom>
        </p:spPr>
      </p:pic>
      <p:pic>
        <p:nvPicPr>
          <p:cNvPr id="7" name="Picture 6" descr="Chart, line chart&#10;&#10;Description automatically generated">
            <a:extLst>
              <a:ext uri="{FF2B5EF4-FFF2-40B4-BE49-F238E27FC236}">
                <a16:creationId xmlns:a16="http://schemas.microsoft.com/office/drawing/2014/main" id="{83D2542D-4D1E-D152-C434-5D1644D55ACA}"/>
              </a:ext>
            </a:extLst>
          </p:cNvPr>
          <p:cNvPicPr>
            <a:picLocks noChangeAspect="1"/>
          </p:cNvPicPr>
          <p:nvPr/>
        </p:nvPicPr>
        <p:blipFill>
          <a:blip r:embed="rId4"/>
          <a:stretch>
            <a:fillRect/>
          </a:stretch>
        </p:blipFill>
        <p:spPr>
          <a:xfrm>
            <a:off x="4036364" y="2140907"/>
            <a:ext cx="4014566" cy="3503112"/>
          </a:xfrm>
          <a:prstGeom prst="rect">
            <a:avLst/>
          </a:prstGeom>
          <a:ln>
            <a:noFill/>
          </a:ln>
        </p:spPr>
      </p:pic>
      <p:sp>
        <p:nvSpPr>
          <p:cNvPr id="8" name="TextBox 7">
            <a:extLst>
              <a:ext uri="{FF2B5EF4-FFF2-40B4-BE49-F238E27FC236}">
                <a16:creationId xmlns:a16="http://schemas.microsoft.com/office/drawing/2014/main" id="{DFF2CAD7-D837-2BF1-807C-FB9672CB9E58}"/>
              </a:ext>
            </a:extLst>
          </p:cNvPr>
          <p:cNvSpPr txBox="1"/>
          <p:nvPr/>
        </p:nvSpPr>
        <p:spPr>
          <a:xfrm>
            <a:off x="125261" y="790264"/>
            <a:ext cx="5661764" cy="923330"/>
          </a:xfrm>
          <a:prstGeom prst="rect">
            <a:avLst/>
          </a:prstGeom>
          <a:noFill/>
        </p:spPr>
        <p:txBody>
          <a:bodyPr wrap="square" rtlCol="0">
            <a:spAutoFit/>
          </a:body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Dot Plots</a:t>
            </a:r>
            <a:r>
              <a:rPr lang="en-GB" sz="1800" dirty="0">
                <a:latin typeface="Helvetica Neue" panose="02000503000000020004" pitchFamily="2" charset="0"/>
                <a:ea typeface="Helvetica Neue" panose="02000503000000020004" pitchFamily="2" charset="0"/>
                <a:cs typeface="Helvetica Neue" panose="02000503000000020004" pitchFamily="2" charset="0"/>
              </a:rPr>
              <a:t>: An alternate version </a:t>
            </a:r>
            <a:r>
              <a:rPr lang="en-GB" dirty="0">
                <a:latin typeface="Helvetica Neue" panose="02000503000000020004" pitchFamily="2" charset="0"/>
                <a:ea typeface="Helvetica Neue" panose="02000503000000020004" pitchFamily="2" charset="0"/>
                <a:cs typeface="Helvetica Neue" panose="02000503000000020004" pitchFamily="2" charset="0"/>
              </a:rPr>
              <a:t>to the </a:t>
            </a:r>
            <a:r>
              <a:rPr lang="en-GB" sz="1800" dirty="0">
                <a:latin typeface="Helvetica Neue" panose="02000503000000020004" pitchFamily="2" charset="0"/>
                <a:ea typeface="Helvetica Neue" panose="02000503000000020004" pitchFamily="2" charset="0"/>
                <a:cs typeface="Helvetica Neue" panose="02000503000000020004" pitchFamily="2" charset="0"/>
              </a:rPr>
              <a:t>bars are dot plots. The bar can removed and replace with dot at the location where the corresponding bar would end. </a:t>
            </a:r>
          </a:p>
        </p:txBody>
      </p:sp>
      <p:sp>
        <p:nvSpPr>
          <p:cNvPr id="9" name="Title 1">
            <a:extLst>
              <a:ext uri="{FF2B5EF4-FFF2-40B4-BE49-F238E27FC236}">
                <a16:creationId xmlns:a16="http://schemas.microsoft.com/office/drawing/2014/main" id="{CE6A7A6F-77CD-7EE3-0B35-E22B5078F1D0}"/>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[5]</a:t>
            </a:r>
            <a:endParaRPr lang="en-GB" sz="3200" b="1" dirty="0">
              <a:latin typeface="HELVETICA NEUE THIN" panose="020B0403020202020204" pitchFamily="34" charset="0"/>
              <a:ea typeface="HELVETICA NEUE THIN" panose="020B0403020202020204" pitchFamily="34" charset="0"/>
            </a:endParaRPr>
          </a:p>
        </p:txBody>
      </p:sp>
      <p:sp>
        <p:nvSpPr>
          <p:cNvPr id="10" name="TextBox 9">
            <a:extLst>
              <a:ext uri="{FF2B5EF4-FFF2-40B4-BE49-F238E27FC236}">
                <a16:creationId xmlns:a16="http://schemas.microsoft.com/office/drawing/2014/main" id="{35B56AF1-7515-3B5A-67BF-19079D45F4D2}"/>
              </a:ext>
            </a:extLst>
          </p:cNvPr>
          <p:cNvSpPr txBox="1"/>
          <p:nvPr/>
        </p:nvSpPr>
        <p:spPr>
          <a:xfrm>
            <a:off x="6250488" y="790264"/>
            <a:ext cx="5816251" cy="923330"/>
          </a:xfrm>
          <a:prstGeom prst="rect">
            <a:avLst/>
          </a:prstGeom>
          <a:noFill/>
        </p:spPr>
        <p:txBody>
          <a:bodyPr wrap="square" rtlCol="0">
            <a:spAutoFit/>
          </a:body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The three images at the bottom represents data on life expectancies </a:t>
            </a:r>
            <a:r>
              <a:rPr lang="en-GB" b="1" dirty="0">
                <a:latin typeface="Helvetica Neue" panose="02000503000000020004" pitchFamily="2" charset="0"/>
                <a:ea typeface="Helvetica Neue" panose="02000503000000020004" pitchFamily="2" charset="0"/>
                <a:cs typeface="Helvetica Neue" panose="02000503000000020004" pitchFamily="2" charset="0"/>
              </a:rPr>
              <a:t>of countries in Central and South America in 2007 [Data source: </a:t>
            </a:r>
            <a:r>
              <a:rPr lang="en-GB" b="1" dirty="0">
                <a:latin typeface="Helvetica Neue" panose="02000503000000020004" pitchFamily="2" charset="0"/>
                <a:ea typeface="Helvetica Neue" panose="02000503000000020004" pitchFamily="2" charset="0"/>
                <a:cs typeface="Helvetica Neue" panose="02000503000000020004" pitchFamily="2" charset="0"/>
                <a:hlinkClick r:id="rId5"/>
              </a:rPr>
              <a:t>Gapminder project</a:t>
            </a:r>
            <a:r>
              <a:rPr lang="en-GB" b="1" dirty="0">
                <a:latin typeface="Helvetica Neue" panose="02000503000000020004" pitchFamily="2" charset="0"/>
                <a:ea typeface="Helvetica Neue" panose="02000503000000020004" pitchFamily="2" charset="0"/>
                <a:cs typeface="Helvetica Neue" panose="02000503000000020004" pitchFamily="2" charset="0"/>
              </a:rPr>
              <a:t>]</a:t>
            </a: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05D2149F-1E7C-60B6-FFCD-196E27924EEB}"/>
              </a:ext>
            </a:extLst>
          </p:cNvPr>
          <p:cNvSpPr txBox="1"/>
          <p:nvPr/>
        </p:nvSpPr>
        <p:spPr>
          <a:xfrm>
            <a:off x="1221288" y="6004201"/>
            <a:ext cx="9256734" cy="369332"/>
          </a:xfrm>
          <a:prstGeom prst="rect">
            <a:avLst/>
          </a:prstGeom>
          <a:solidFill>
            <a:schemeClr val="bg2"/>
          </a:solid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QUIZ: Which graph is correct – LEFT, MIDDLE OR RIGHT one? </a:t>
            </a:r>
          </a:p>
        </p:txBody>
      </p:sp>
      <p:sp>
        <p:nvSpPr>
          <p:cNvPr id="2" name="Slide Number Placeholder 3">
            <a:extLst>
              <a:ext uri="{FF2B5EF4-FFF2-40B4-BE49-F238E27FC236}">
                <a16:creationId xmlns:a16="http://schemas.microsoft.com/office/drawing/2014/main" id="{2FBF3FFC-E900-CE39-503D-057043FF94E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950200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359E2F2-24B6-2A07-59AD-159377D26E9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12809B63-CE8D-62C6-78B9-DEF50B09F3C1}"/>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concerning distributions</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A picture containing company name&#10;&#10;Description automatically generated">
            <a:extLst>
              <a:ext uri="{FF2B5EF4-FFF2-40B4-BE49-F238E27FC236}">
                <a16:creationId xmlns:a16="http://schemas.microsoft.com/office/drawing/2014/main" id="{FD59B41E-0DA9-753D-2E94-4DA2413F2A38}"/>
              </a:ext>
            </a:extLst>
          </p:cNvPr>
          <p:cNvPicPr>
            <a:picLocks noChangeAspect="1"/>
          </p:cNvPicPr>
          <p:nvPr/>
        </p:nvPicPr>
        <p:blipFill>
          <a:blip r:embed="rId2"/>
          <a:stretch>
            <a:fillRect/>
          </a:stretch>
        </p:blipFill>
        <p:spPr>
          <a:xfrm>
            <a:off x="366658" y="2639056"/>
            <a:ext cx="5729341" cy="2822293"/>
          </a:xfrm>
          <a:prstGeom prst="rect">
            <a:avLst/>
          </a:prstGeom>
        </p:spPr>
      </p:pic>
      <p:pic>
        <p:nvPicPr>
          <p:cNvPr id="7" name="Picture 6" descr="Chart, histogram&#10;&#10;Description automatically generated">
            <a:extLst>
              <a:ext uri="{FF2B5EF4-FFF2-40B4-BE49-F238E27FC236}">
                <a16:creationId xmlns:a16="http://schemas.microsoft.com/office/drawing/2014/main" id="{F8B1BC1B-2698-B052-5E48-2C97F453AC21}"/>
              </a:ext>
            </a:extLst>
          </p:cNvPr>
          <p:cNvPicPr>
            <a:picLocks noChangeAspect="1"/>
          </p:cNvPicPr>
          <p:nvPr/>
        </p:nvPicPr>
        <p:blipFill>
          <a:blip r:embed="rId3"/>
          <a:stretch>
            <a:fillRect/>
          </a:stretch>
        </p:blipFill>
        <p:spPr>
          <a:xfrm>
            <a:off x="307296" y="1202499"/>
            <a:ext cx="5788704" cy="1411049"/>
          </a:xfrm>
          <a:prstGeom prst="rect">
            <a:avLst/>
          </a:prstGeom>
        </p:spPr>
      </p:pic>
      <p:sp>
        <p:nvSpPr>
          <p:cNvPr id="8" name="Rectangle 7">
            <a:extLst>
              <a:ext uri="{FF2B5EF4-FFF2-40B4-BE49-F238E27FC236}">
                <a16:creationId xmlns:a16="http://schemas.microsoft.com/office/drawing/2014/main" id="{2332428B-D8C7-3928-FFA6-D2ECCD9208B5}"/>
              </a:ext>
            </a:extLst>
          </p:cNvPr>
          <p:cNvSpPr/>
          <p:nvPr/>
        </p:nvSpPr>
        <p:spPr>
          <a:xfrm>
            <a:off x="294770" y="1089764"/>
            <a:ext cx="5788703" cy="4565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BE838EC-F079-F487-527D-925D8BFBBF5B}"/>
              </a:ext>
            </a:extLst>
          </p:cNvPr>
          <p:cNvSpPr txBox="1"/>
          <p:nvPr/>
        </p:nvSpPr>
        <p:spPr>
          <a:xfrm>
            <a:off x="6435882" y="1089764"/>
            <a:ext cx="5589104" cy="1477328"/>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These visualisation methods are the most common approach to represent or display the frequency of observations, as well as how data is spread out over an interval, or how its grouped/clustered around a central point.</a:t>
            </a:r>
          </a:p>
        </p:txBody>
      </p:sp>
      <p:sp>
        <p:nvSpPr>
          <p:cNvPr id="10" name="TextBox 9">
            <a:extLst>
              <a:ext uri="{FF2B5EF4-FFF2-40B4-BE49-F238E27FC236}">
                <a16:creationId xmlns:a16="http://schemas.microsoft.com/office/drawing/2014/main" id="{45EA74A3-5056-CC24-259C-4B821D88A1C9}"/>
              </a:ext>
            </a:extLst>
          </p:cNvPr>
          <p:cNvSpPr txBox="1"/>
          <p:nvPr/>
        </p:nvSpPr>
        <p:spPr>
          <a:xfrm>
            <a:off x="6435882" y="2887250"/>
            <a:ext cx="5589104" cy="2585323"/>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You can’t really go wrong here – your go-to choice for visualising continuous data for examining its distribution are: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Histogram </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Density plot</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Cumulative density plots</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Box plots</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Quantile-Quantile plot (used in regression… a lot!)</a:t>
            </a:r>
          </a:p>
        </p:txBody>
      </p:sp>
      <p:sp>
        <p:nvSpPr>
          <p:cNvPr id="11" name="Rounded Rectangle 10">
            <a:extLst>
              <a:ext uri="{FF2B5EF4-FFF2-40B4-BE49-F238E27FC236}">
                <a16:creationId xmlns:a16="http://schemas.microsoft.com/office/drawing/2014/main" id="{7D8ED8AB-5BCB-9826-522A-BAAE25435D3C}"/>
              </a:ext>
            </a:extLst>
          </p:cNvPr>
          <p:cNvSpPr/>
          <p:nvPr/>
        </p:nvSpPr>
        <p:spPr>
          <a:xfrm>
            <a:off x="307296" y="1202499"/>
            <a:ext cx="5776177" cy="1411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65456DF3-8228-0508-D186-FBCB2AAC22D0}"/>
              </a:ext>
            </a:extLst>
          </p:cNvPr>
          <p:cNvSpPr/>
          <p:nvPr/>
        </p:nvSpPr>
        <p:spPr>
          <a:xfrm>
            <a:off x="282243" y="2624226"/>
            <a:ext cx="1496453" cy="1411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1762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359E2F2-24B6-2A07-59AD-159377D26E9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12809B63-CE8D-62C6-78B9-DEF50B09F3C1}"/>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concerning x-y relationships [1]</a:t>
            </a:r>
            <a:endParaRPr lang="en-GB" sz="3200" b="1" dirty="0">
              <a:latin typeface="HELVETICA NEUE THIN" panose="020B0403020202020204" pitchFamily="34" charset="0"/>
              <a:ea typeface="HELVETICA NEUE THIN" panose="020B0403020202020204" pitchFamily="34" charset="0"/>
            </a:endParaRPr>
          </a:p>
        </p:txBody>
      </p:sp>
      <p:sp>
        <p:nvSpPr>
          <p:cNvPr id="8" name="Rectangle 7">
            <a:extLst>
              <a:ext uri="{FF2B5EF4-FFF2-40B4-BE49-F238E27FC236}">
                <a16:creationId xmlns:a16="http://schemas.microsoft.com/office/drawing/2014/main" id="{2332428B-D8C7-3928-FFA6-D2ECCD9208B5}"/>
              </a:ext>
            </a:extLst>
          </p:cNvPr>
          <p:cNvSpPr/>
          <p:nvPr/>
        </p:nvSpPr>
        <p:spPr>
          <a:xfrm>
            <a:off x="294770" y="1089764"/>
            <a:ext cx="5788703" cy="4565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BE838EC-F079-F487-527D-925D8BFBBF5B}"/>
              </a:ext>
            </a:extLst>
          </p:cNvPr>
          <p:cNvSpPr txBox="1"/>
          <p:nvPr/>
        </p:nvSpPr>
        <p:spPr>
          <a:xfrm>
            <a:off x="6435882" y="1089764"/>
            <a:ext cx="5589104" cy="2585323"/>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These visualisation methods are the most common approach to represent the relationship between one continuous variable to another. </a:t>
            </a:r>
            <a:r>
              <a:rPr lang="en-GB" sz="1600" b="1" dirty="0">
                <a:latin typeface="Helvetica Neue" panose="02000503000000020004" pitchFamily="2" charset="0"/>
                <a:ea typeface="Helvetica Neue" panose="02000503000000020004" pitchFamily="2" charset="0"/>
                <a:cs typeface="Helvetica Neue" panose="02000503000000020004" pitchFamily="2" charset="0"/>
              </a:rPr>
              <a:t>The y-axis is always the dependent variable, and the x-axis is always the independent variable where we assess its effect or impact on the dependent variable!</a:t>
            </a:r>
          </a:p>
          <a:p>
            <a:endParaRPr lang="en-GB"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No never make this mistake of flipping the positions - as this will be considered as a critical error</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45EA74A3-5056-CC24-259C-4B821D88A1C9}"/>
              </a:ext>
            </a:extLst>
          </p:cNvPr>
          <p:cNvSpPr txBox="1"/>
          <p:nvPr/>
        </p:nvSpPr>
        <p:spPr>
          <a:xfrm>
            <a:off x="6435882" y="3735986"/>
            <a:ext cx="5589104" cy="2308324"/>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Your go-to choice for visualising two continuous data for examining its relations are: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Scatter plot (correlation &amp; regression) </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Line graph (time series [outcome versus time]])</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Smooth line graph (non-linear regression)</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Correlogram (correlations between multiple pairs of variables.</a:t>
            </a:r>
          </a:p>
        </p:txBody>
      </p:sp>
      <p:pic>
        <p:nvPicPr>
          <p:cNvPr id="6" name="Picture 5" descr="Chart, scatter chart&#10;&#10;Description automatically generated">
            <a:extLst>
              <a:ext uri="{FF2B5EF4-FFF2-40B4-BE49-F238E27FC236}">
                <a16:creationId xmlns:a16="http://schemas.microsoft.com/office/drawing/2014/main" id="{C866641D-4B92-F998-5CFA-A2327BA0F7A0}"/>
              </a:ext>
            </a:extLst>
          </p:cNvPr>
          <p:cNvPicPr>
            <a:picLocks noChangeAspect="1"/>
          </p:cNvPicPr>
          <p:nvPr/>
        </p:nvPicPr>
        <p:blipFill>
          <a:blip r:embed="rId2"/>
          <a:stretch>
            <a:fillRect/>
          </a:stretch>
        </p:blipFill>
        <p:spPr>
          <a:xfrm>
            <a:off x="382453" y="4179911"/>
            <a:ext cx="4227126" cy="1330450"/>
          </a:xfrm>
          <a:prstGeom prst="rect">
            <a:avLst/>
          </a:prstGeom>
        </p:spPr>
      </p:pic>
      <p:pic>
        <p:nvPicPr>
          <p:cNvPr id="14" name="Picture 13" descr="Chart, scatter chart&#10;&#10;Description automatically generated">
            <a:extLst>
              <a:ext uri="{FF2B5EF4-FFF2-40B4-BE49-F238E27FC236}">
                <a16:creationId xmlns:a16="http://schemas.microsoft.com/office/drawing/2014/main" id="{33215FD7-DEA8-DEB5-2613-325F1D02B080}"/>
              </a:ext>
            </a:extLst>
          </p:cNvPr>
          <p:cNvPicPr>
            <a:picLocks noChangeAspect="1"/>
          </p:cNvPicPr>
          <p:nvPr/>
        </p:nvPicPr>
        <p:blipFill>
          <a:blip r:embed="rId3"/>
          <a:stretch>
            <a:fillRect/>
          </a:stretch>
        </p:blipFill>
        <p:spPr>
          <a:xfrm>
            <a:off x="357401" y="2797071"/>
            <a:ext cx="5701020" cy="1357787"/>
          </a:xfrm>
          <a:prstGeom prst="rect">
            <a:avLst/>
          </a:prstGeom>
        </p:spPr>
      </p:pic>
      <p:pic>
        <p:nvPicPr>
          <p:cNvPr id="16" name="Picture 15" descr="Chart, scatter chart&#10;&#10;Description automatically generated">
            <a:extLst>
              <a:ext uri="{FF2B5EF4-FFF2-40B4-BE49-F238E27FC236}">
                <a16:creationId xmlns:a16="http://schemas.microsoft.com/office/drawing/2014/main" id="{33A5C690-2729-1089-930B-03477C465E13}"/>
              </a:ext>
            </a:extLst>
          </p:cNvPr>
          <p:cNvPicPr>
            <a:picLocks noChangeAspect="1"/>
          </p:cNvPicPr>
          <p:nvPr/>
        </p:nvPicPr>
        <p:blipFill>
          <a:blip r:embed="rId4"/>
          <a:stretch>
            <a:fillRect/>
          </a:stretch>
        </p:blipFill>
        <p:spPr>
          <a:xfrm>
            <a:off x="338611" y="1368062"/>
            <a:ext cx="5701021" cy="1399955"/>
          </a:xfrm>
          <a:prstGeom prst="rect">
            <a:avLst/>
          </a:prstGeom>
        </p:spPr>
      </p:pic>
      <p:sp>
        <p:nvSpPr>
          <p:cNvPr id="17" name="Rounded Rectangle 16">
            <a:extLst>
              <a:ext uri="{FF2B5EF4-FFF2-40B4-BE49-F238E27FC236}">
                <a16:creationId xmlns:a16="http://schemas.microsoft.com/office/drawing/2014/main" id="{CBED3932-9660-8056-F92E-0F8BFB17EE23}"/>
              </a:ext>
            </a:extLst>
          </p:cNvPr>
          <p:cNvSpPr/>
          <p:nvPr/>
        </p:nvSpPr>
        <p:spPr>
          <a:xfrm>
            <a:off x="282243" y="1346574"/>
            <a:ext cx="1496453" cy="1411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a:extLst>
              <a:ext uri="{FF2B5EF4-FFF2-40B4-BE49-F238E27FC236}">
                <a16:creationId xmlns:a16="http://schemas.microsoft.com/office/drawing/2014/main" id="{EF95A42D-44C6-3038-94BB-E563EEB8B2DD}"/>
              </a:ext>
            </a:extLst>
          </p:cNvPr>
          <p:cNvSpPr/>
          <p:nvPr/>
        </p:nvSpPr>
        <p:spPr>
          <a:xfrm>
            <a:off x="4649651" y="2823701"/>
            <a:ext cx="1389981" cy="13577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E5A00417-5CF9-25D9-AB5C-AAC705C5246A}"/>
              </a:ext>
            </a:extLst>
          </p:cNvPr>
          <p:cNvSpPr/>
          <p:nvPr/>
        </p:nvSpPr>
        <p:spPr>
          <a:xfrm>
            <a:off x="382453" y="4179911"/>
            <a:ext cx="1389981" cy="13577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ounded Rectangle 19">
            <a:extLst>
              <a:ext uri="{FF2B5EF4-FFF2-40B4-BE49-F238E27FC236}">
                <a16:creationId xmlns:a16="http://schemas.microsoft.com/office/drawing/2014/main" id="{A250DA40-4166-F931-3D49-CEF17A09D2DE}"/>
              </a:ext>
            </a:extLst>
          </p:cNvPr>
          <p:cNvSpPr/>
          <p:nvPr/>
        </p:nvSpPr>
        <p:spPr>
          <a:xfrm>
            <a:off x="3240881" y="4179911"/>
            <a:ext cx="1389981" cy="13577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4024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illustrating the positive correlation betweenn meat consumption and colon cancer among women. ">
            <a:extLst>
              <a:ext uri="{FF2B5EF4-FFF2-40B4-BE49-F238E27FC236}">
                <a16:creationId xmlns:a16="http://schemas.microsoft.com/office/drawing/2014/main" id="{58FD800A-EA3C-0FD5-09B2-7F5884CFC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57" y="1558783"/>
            <a:ext cx="6108225" cy="4611710"/>
          </a:xfrm>
          <a:prstGeom prst="rect">
            <a:avLst/>
          </a:prstGeom>
        </p:spPr>
      </p:pic>
      <p:sp>
        <p:nvSpPr>
          <p:cNvPr id="3" name="TextBox 2">
            <a:extLst>
              <a:ext uri="{FF2B5EF4-FFF2-40B4-BE49-F238E27FC236}">
                <a16:creationId xmlns:a16="http://schemas.microsoft.com/office/drawing/2014/main" id="{D10BF4D5-8FC3-E4FB-22E8-6B72AF4642E2}"/>
              </a:ext>
            </a:extLst>
          </p:cNvPr>
          <p:cNvSpPr txBox="1"/>
          <p:nvPr/>
        </p:nvSpPr>
        <p:spPr>
          <a:xfrm>
            <a:off x="6909767" y="1558783"/>
            <a:ext cx="4501444" cy="584775"/>
          </a:xfrm>
          <a:prstGeom prst="rect">
            <a:avLst/>
          </a:prstGeom>
          <a:noFill/>
          <a:ln>
            <a:noFill/>
          </a:ln>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R code:</a:t>
            </a:r>
          </a:p>
          <a:p>
            <a:r>
              <a:rPr lang="en-US" sz="1600" dirty="0" err="1">
                <a:latin typeface="Helvetica Neue" panose="02000503000000020004" pitchFamily="2" charset="0"/>
                <a:ea typeface="Helvetica Neue" panose="02000503000000020004" pitchFamily="2" charset="0"/>
                <a:cs typeface="Helvetica Neue" panose="02000503000000020004" pitchFamily="2" charset="0"/>
              </a:rPr>
              <a:t>cor.test</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df$xvar</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df$yvar</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endParaRPr lang="en-US" dirty="0"/>
          </a:p>
        </p:txBody>
      </p:sp>
      <p:sp>
        <p:nvSpPr>
          <p:cNvPr id="4" name="TextBox 3">
            <a:extLst>
              <a:ext uri="{FF2B5EF4-FFF2-40B4-BE49-F238E27FC236}">
                <a16:creationId xmlns:a16="http://schemas.microsoft.com/office/drawing/2014/main" id="{0AED2345-8514-7328-FAEA-7E0A6CCB5E22}"/>
              </a:ext>
            </a:extLst>
          </p:cNvPr>
          <p:cNvSpPr txBox="1"/>
          <p:nvPr/>
        </p:nvSpPr>
        <p:spPr>
          <a:xfrm>
            <a:off x="6909768" y="2189744"/>
            <a:ext cx="4501444" cy="3108543"/>
          </a:xfrm>
          <a:prstGeom prst="rect">
            <a:avLst/>
          </a:prstGeom>
          <a:noFill/>
          <a:ln>
            <a:noFill/>
          </a:ln>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Example output:</a:t>
            </a:r>
          </a:p>
          <a:p>
            <a:r>
              <a:rPr lang="en-GB" sz="1400" dirty="0" err="1">
                <a:latin typeface="Helvetica Neue" panose="02000503000000020004" pitchFamily="2" charset="0"/>
                <a:ea typeface="Helvetica Neue" panose="02000503000000020004" pitchFamily="2" charset="0"/>
                <a:cs typeface="Helvetica Neue" panose="02000503000000020004" pitchFamily="2" charset="0"/>
              </a:rPr>
              <a:t>cor.test</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cancerdata$meatcon</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cancerdata$incidence</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OUTPUT:</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Pearson's product-moment correlation</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data: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cancerdata$meatcon</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cancerdata$incidence</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err="1">
                <a:latin typeface="Helvetica Neue" panose="02000503000000020004" pitchFamily="2" charset="0"/>
                <a:ea typeface="Helvetica Neue" panose="02000503000000020004" pitchFamily="2" charset="0"/>
                <a:cs typeface="Helvetica Neue" panose="02000503000000020004" pitchFamily="2" charset="0"/>
              </a:rPr>
              <a:t>df</a:t>
            </a:r>
            <a:r>
              <a:rPr lang="en-GB" sz="1400" dirty="0">
                <a:latin typeface="Helvetica Neue" panose="02000503000000020004" pitchFamily="2" charset="0"/>
                <a:ea typeface="Helvetica Neue" panose="02000503000000020004" pitchFamily="2" charset="0"/>
                <a:cs typeface="Helvetica Neue" panose="02000503000000020004" pitchFamily="2" charset="0"/>
              </a:rPr>
              <a:t> = 2, </a:t>
            </a:r>
            <a:r>
              <a:rPr lang="en-GB" sz="1400" dirty="0">
                <a:highlight>
                  <a:srgbClr val="C0C0C0"/>
                </a:highlight>
                <a:latin typeface="Helvetica Neue" panose="02000503000000020004" pitchFamily="2" charset="0"/>
                <a:ea typeface="Helvetica Neue" panose="02000503000000020004" pitchFamily="2" charset="0"/>
                <a:cs typeface="Helvetica Neue" panose="02000503000000020004" pitchFamily="2" charset="0"/>
              </a:rPr>
              <a:t>p-value = 0.0015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95 percent confidence interval:</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0.6451325 0.9963561</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sample estimates:</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Cor</a:t>
            </a:r>
          </a:p>
          <a:p>
            <a:r>
              <a:rPr lang="en-GB" sz="1400" dirty="0">
                <a:highlight>
                  <a:srgbClr val="C0C0C0"/>
                </a:highlight>
                <a:latin typeface="Helvetica Neue" panose="02000503000000020004" pitchFamily="2" charset="0"/>
                <a:ea typeface="Helvetica Neue" panose="02000503000000020004" pitchFamily="2" charset="0"/>
                <a:cs typeface="Helvetica Neue" panose="02000503000000020004" pitchFamily="2" charset="0"/>
              </a:rPr>
              <a:t>0.8315218 </a:t>
            </a:r>
            <a:endParaRPr lang="en-US" sz="1400" dirty="0">
              <a:highlight>
                <a:srgbClr val="C0C0C0"/>
              </a:highligh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AB856DF6-0067-FECE-F765-82040795E4AC}"/>
              </a:ext>
            </a:extLst>
          </p:cNvPr>
          <p:cNvSpPr txBox="1"/>
          <p:nvPr/>
        </p:nvSpPr>
        <p:spPr>
          <a:xfrm>
            <a:off x="6909766" y="5513735"/>
            <a:ext cx="4501445" cy="830997"/>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There is a very strong positive correlation between levels of meat consumption and incidence of colon cancer in general, and such relationship is statistically significant (p = 0.0015 &lt; 0.05)</a:t>
            </a:r>
          </a:p>
        </p:txBody>
      </p:sp>
      <p:sp>
        <p:nvSpPr>
          <p:cNvPr id="6" name="Title 1">
            <a:extLst>
              <a:ext uri="{FF2B5EF4-FFF2-40B4-BE49-F238E27FC236}">
                <a16:creationId xmlns:a16="http://schemas.microsoft.com/office/drawing/2014/main" id="{C5CA2947-526C-77CC-53A7-38CB017EBDAD}"/>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concerning x-y relationships [2]</a:t>
            </a:r>
            <a:endParaRPr lang="en-GB" sz="3200" b="1" dirty="0">
              <a:latin typeface="HELVETICA NEUE THIN" panose="020B0403020202020204" pitchFamily="34" charset="0"/>
              <a:ea typeface="HELVETICA NEUE THIN" panose="020B0403020202020204" pitchFamily="34" charset="0"/>
            </a:endParaRPr>
          </a:p>
        </p:txBody>
      </p:sp>
      <p:sp>
        <p:nvSpPr>
          <p:cNvPr id="7" name="Slide Number Placeholder 3">
            <a:extLst>
              <a:ext uri="{FF2B5EF4-FFF2-40B4-BE49-F238E27FC236}">
                <a16:creationId xmlns:a16="http://schemas.microsoft.com/office/drawing/2014/main" id="{5CFA29A7-9062-D4AF-30D2-4104DAB3EC1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
        <p:nvSpPr>
          <p:cNvPr id="8" name="TextBox 7">
            <a:extLst>
              <a:ext uri="{FF2B5EF4-FFF2-40B4-BE49-F238E27FC236}">
                <a16:creationId xmlns:a16="http://schemas.microsoft.com/office/drawing/2014/main" id="{2C1F2338-4376-A2B1-D8D9-DC2E5493BA9A}"/>
              </a:ext>
            </a:extLst>
          </p:cNvPr>
          <p:cNvSpPr txBox="1"/>
          <p:nvPr/>
        </p:nvSpPr>
        <p:spPr>
          <a:xfrm>
            <a:off x="199357" y="1127876"/>
            <a:ext cx="443293" cy="1311278"/>
          </a:xfrm>
          <a:prstGeom prst="rect">
            <a:avLst/>
          </a:prstGeom>
          <a:solidFill>
            <a:schemeClr val="bg1"/>
          </a:solidFill>
        </p:spPr>
        <p:txBody>
          <a:bodyPr wrap="square" rtlCol="0">
            <a:spAutoFit/>
          </a:bodyPr>
          <a:lstStyle/>
          <a:p>
            <a:endParaRPr lang="en-GB" dirty="0"/>
          </a:p>
        </p:txBody>
      </p:sp>
      <p:sp>
        <p:nvSpPr>
          <p:cNvPr id="9" name="Title 1">
            <a:extLst>
              <a:ext uri="{FF2B5EF4-FFF2-40B4-BE49-F238E27FC236}">
                <a16:creationId xmlns:a16="http://schemas.microsoft.com/office/drawing/2014/main" id="{898F7DAA-1476-692B-AAEE-AB68563ADB0C}"/>
              </a:ext>
            </a:extLst>
          </p:cNvPr>
          <p:cNvSpPr txBox="1">
            <a:spLocks/>
          </p:cNvSpPr>
          <p:nvPr/>
        </p:nvSpPr>
        <p:spPr>
          <a:xfrm>
            <a:off x="199357" y="866266"/>
            <a:ext cx="6108225" cy="5847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Assessing the relationship between meat consumption and colon cancer, a country-level analysis</a:t>
            </a:r>
          </a:p>
        </p:txBody>
      </p:sp>
      <p:sp>
        <p:nvSpPr>
          <p:cNvPr id="10" name="TextBox 9">
            <a:extLst>
              <a:ext uri="{FF2B5EF4-FFF2-40B4-BE49-F238E27FC236}">
                <a16:creationId xmlns:a16="http://schemas.microsoft.com/office/drawing/2014/main" id="{A776FBBB-E104-AC4F-64AB-F6DC0807BB4E}"/>
              </a:ext>
            </a:extLst>
          </p:cNvPr>
          <p:cNvSpPr txBox="1"/>
          <p:nvPr/>
        </p:nvSpPr>
        <p:spPr>
          <a:xfrm>
            <a:off x="6909766" y="866266"/>
            <a:ext cx="4501445" cy="523220"/>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Don’t worry – you’ll be taught correlations soon.</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This is an example to show its use on scatter plots</a:t>
            </a:r>
          </a:p>
        </p:txBody>
      </p:sp>
    </p:spTree>
    <p:extLst>
      <p:ext uri="{BB962C8B-B14F-4D97-AF65-F5344CB8AC3E}">
        <p14:creationId xmlns:p14="http://schemas.microsoft.com/office/powerpoint/2010/main" val="4073119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B76AA9-343F-B245-B629-F347CCB606C4}"/>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E2E24C30-B738-5347-AF95-D5F2EBF8D20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graphicFrame>
        <p:nvGraphicFramePr>
          <p:cNvPr id="4" name="Table 4">
            <a:extLst>
              <a:ext uri="{FF2B5EF4-FFF2-40B4-BE49-F238E27FC236}">
                <a16:creationId xmlns:a16="http://schemas.microsoft.com/office/drawing/2014/main" id="{92B6217A-8502-3A45-A2D2-A1FFBF68CEF7}"/>
              </a:ext>
            </a:extLst>
          </p:cNvPr>
          <p:cNvGraphicFramePr>
            <a:graphicFrameLocks noGrp="1"/>
          </p:cNvGraphicFramePr>
          <p:nvPr>
            <p:extLst>
              <p:ext uri="{D42A27DB-BD31-4B8C-83A1-F6EECF244321}">
                <p14:modId xmlns:p14="http://schemas.microsoft.com/office/powerpoint/2010/main" val="7122974"/>
              </p:ext>
            </p:extLst>
          </p:nvPr>
        </p:nvGraphicFramePr>
        <p:xfrm>
          <a:off x="1480671" y="1819697"/>
          <a:ext cx="9586259" cy="397764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425576914"/>
                    </a:ext>
                  </a:extLst>
                </a:gridCol>
                <a:gridCol w="4221952">
                  <a:extLst>
                    <a:ext uri="{9D8B030D-6E8A-4147-A177-3AD203B41FA5}">
                      <a16:colId xmlns:a16="http://schemas.microsoft.com/office/drawing/2014/main" val="3245231711"/>
                    </a:ext>
                  </a:extLst>
                </a:gridCol>
                <a:gridCol w="2654974">
                  <a:extLst>
                    <a:ext uri="{9D8B030D-6E8A-4147-A177-3AD203B41FA5}">
                      <a16:colId xmlns:a16="http://schemas.microsoft.com/office/drawing/2014/main" val="3866595869"/>
                    </a:ext>
                  </a:extLst>
                </a:gridCol>
              </a:tblGrid>
              <a:tr h="370840">
                <a:tc>
                  <a:txBody>
                    <a:bodyPr/>
                    <a:lstStyle/>
                    <a:p>
                      <a:r>
                        <a:rPr lang="en-GB" b="1" i="0" dirty="0">
                          <a:solidFill>
                            <a:schemeClr val="tx1"/>
                          </a:solidFill>
                          <a:latin typeface="HELVETICA NEUE THIN" panose="020B0403020202020204" pitchFamily="34" charset="0"/>
                          <a:ea typeface="HELVETICA NEUE THIN" panose="020B0403020202020204" pitchFamily="34" charset="0"/>
                        </a:rPr>
                        <a:t>Summary measure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1" i="0" dirty="0">
                          <a:solidFill>
                            <a:schemeClr val="tx1"/>
                          </a:solidFill>
                          <a:latin typeface="HELVETICA NEUE THIN" panose="020B0403020202020204" pitchFamily="34" charset="0"/>
                          <a:ea typeface="HELVETICA NEUE THIN" panose="020B0403020202020204" pitchFamily="34" charset="0"/>
                        </a:rPr>
                        <a:t>Type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1" i="0" dirty="0">
                          <a:solidFill>
                            <a:schemeClr val="tx1"/>
                          </a:solidFill>
                          <a:latin typeface="HELVETICA NEUE THIN" panose="020B0403020202020204" pitchFamily="34" charset="0"/>
                          <a:ea typeface="HELVETICA NEUE THIN" panose="020B0403020202020204" pitchFamily="34" charset="0"/>
                        </a:rPr>
                        <a:t>Formula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845168"/>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Mean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Central Tendency</a:t>
                      </a:r>
                    </a:p>
                  </a:txBody>
                  <a:tcPr>
                    <a:lnT w="12700" cap="flat" cmpd="sng" algn="ctr">
                      <a:solidFill>
                        <a:schemeClr val="tx1"/>
                      </a:solidFill>
                      <a:prstDash val="solid"/>
                      <a:round/>
                      <a:headEnd type="none" w="med" len="med"/>
                      <a:tailEnd type="none" w="med" len="med"/>
                    </a:lnT>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16119169"/>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Median</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chemeClr val="tx1"/>
                          </a:solidFill>
                          <a:latin typeface="Helvetica Neue Thin" panose="020B0403020202020204" pitchFamily="34" charset="0"/>
                          <a:ea typeface="Helvetica Neue Thin" panose="020B0403020202020204" pitchFamily="34" charset="0"/>
                        </a:rPr>
                        <a:t>Central Tendency</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15357743"/>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Lower Quartile (25%)</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Range value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8870284"/>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Upper Quartile (75%)</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Range value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8025524"/>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Interquartile Range</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Derived range value from Q1 &amp; Q3</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206890"/>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Range</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chemeClr val="tx1"/>
                          </a:solidFill>
                          <a:latin typeface="Helvetica Neue Thin" panose="020B0403020202020204" pitchFamily="34" charset="0"/>
                          <a:ea typeface="Helvetica Neue Thin" panose="020B0403020202020204" pitchFamily="34" charset="0"/>
                        </a:rPr>
                        <a:t>Derived range value from min and max</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78010624"/>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Variance</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Dispersion measure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93940"/>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Standard Deviation</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Derived dispersion measure from variance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3436053"/>
                  </a:ext>
                </a:extLst>
              </a:tr>
              <a:tr h="370840">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B w="12700" cap="flat" cmpd="sng" algn="ctr">
                      <a:solidFill>
                        <a:schemeClr val="tx1"/>
                      </a:solidFill>
                      <a:prstDash val="solid"/>
                      <a:round/>
                      <a:headEnd type="none" w="med" len="med"/>
                      <a:tailEnd type="none" w="med" len="med"/>
                    </a:lnB>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6646967"/>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C2A96E-7C3B-6540-95C6-D6B342C0DC52}"/>
                  </a:ext>
                </a:extLst>
              </p:cNvPr>
              <p:cNvSpPr txBox="1"/>
              <p:nvPr/>
            </p:nvSpPr>
            <p:spPr>
              <a:xfrm>
                <a:off x="7081632" y="2137006"/>
                <a:ext cx="3985298" cy="3888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000" i="1" smtClean="0">
                              <a:latin typeface="Cambria Math" panose="02040503050406030204" pitchFamily="18" charset="0"/>
                            </a:rPr>
                          </m:ctrlPr>
                        </m:accPr>
                        <m:e>
                          <m:r>
                            <m:rPr>
                              <m:sty m:val="p"/>
                            </m:rPr>
                            <a:rPr lang="en-GB" sz="1000" b="0" i="0" smtClean="0">
                              <a:latin typeface="Cambria Math" panose="02040503050406030204" pitchFamily="18" charset="0"/>
                            </a:rPr>
                            <m:t>x</m:t>
                          </m:r>
                        </m:e>
                      </m:acc>
                      <m:r>
                        <a:rPr lang="en-GB" sz="1000" b="0" i="0" smtClean="0">
                          <a:latin typeface="Cambria Math" panose="02040503050406030204" pitchFamily="18" charset="0"/>
                        </a:rPr>
                        <m:t>= </m:t>
                      </m:r>
                      <m:f>
                        <m:fPr>
                          <m:ctrlPr>
                            <a:rPr lang="en-GB" sz="1000" i="1" smtClean="0">
                              <a:latin typeface="Cambria Math" panose="02040503050406030204" pitchFamily="18" charset="0"/>
                            </a:rPr>
                          </m:ctrlPr>
                        </m:fPr>
                        <m:num>
                          <m:nary>
                            <m:naryPr>
                              <m:chr m:val="∑"/>
                              <m:subHide m:val="on"/>
                              <m:supHide m:val="on"/>
                              <m:ctrlPr>
                                <a:rPr lang="en-GB" sz="1000" i="1" smtClean="0">
                                  <a:latin typeface="Cambria Math" panose="02040503050406030204" pitchFamily="18" charset="0"/>
                                </a:rPr>
                              </m:ctrlPr>
                            </m:naryPr>
                            <m:sub/>
                            <m:sup/>
                            <m:e>
                              <m:sSub>
                                <m:sSubPr>
                                  <m:ctrlPr>
                                    <a:rPr lang="en-GB" sz="1000" i="1" smtClean="0">
                                      <a:latin typeface="Cambria Math" panose="02040503050406030204" pitchFamily="18" charset="0"/>
                                    </a:rPr>
                                  </m:ctrlPr>
                                </m:sSubPr>
                                <m:e>
                                  <m:r>
                                    <m:rPr>
                                      <m:sty m:val="p"/>
                                    </m:rPr>
                                    <a:rPr lang="en-GB" sz="1000" b="0" i="0" smtClean="0">
                                      <a:latin typeface="Cambria Math" panose="02040503050406030204" pitchFamily="18" charset="0"/>
                                    </a:rPr>
                                    <m:t>x</m:t>
                                  </m:r>
                                </m:e>
                                <m:sub>
                                  <m:r>
                                    <m:rPr>
                                      <m:sty m:val="p"/>
                                    </m:rPr>
                                    <a:rPr lang="en-GB" sz="1000" b="0" i="0" smtClean="0">
                                      <a:latin typeface="Cambria Math" panose="02040503050406030204" pitchFamily="18" charset="0"/>
                                    </a:rPr>
                                    <m:t>i</m:t>
                                  </m:r>
                                </m:sub>
                              </m:sSub>
                            </m:e>
                          </m:nary>
                        </m:num>
                        <m:den>
                          <m:r>
                            <m:rPr>
                              <m:sty m:val="p"/>
                            </m:rPr>
                            <a:rPr lang="en-GB" sz="1000" b="0" i="0" smtClean="0">
                              <a:latin typeface="Cambria Math" panose="02040503050406030204" pitchFamily="18" charset="0"/>
                            </a:rPr>
                            <m:t>n</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5" name="TextBox 4">
                <a:extLst>
                  <a:ext uri="{FF2B5EF4-FFF2-40B4-BE49-F238E27FC236}">
                    <a16:creationId xmlns:a16="http://schemas.microsoft.com/office/drawing/2014/main" id="{11C2A96E-7C3B-6540-95C6-D6B342C0DC52}"/>
                  </a:ext>
                </a:extLst>
              </p:cNvPr>
              <p:cNvSpPr txBox="1">
                <a:spLocks noRot="1" noChangeAspect="1" noMove="1" noResize="1" noEditPoints="1" noAdjustHandles="1" noChangeArrowheads="1" noChangeShapeType="1" noTextEdit="1"/>
              </p:cNvSpPr>
              <p:nvPr/>
            </p:nvSpPr>
            <p:spPr>
              <a:xfrm>
                <a:off x="7081632" y="2137006"/>
                <a:ext cx="3985298" cy="388824"/>
              </a:xfrm>
              <a:prstGeom prst="rect">
                <a:avLst/>
              </a:prstGeom>
              <a:blipFill>
                <a:blip r:embed="rId3"/>
                <a:stretch>
                  <a:fillRect t="-58065" b="-516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3749F9-A16C-584A-AA36-6437D17E94E4}"/>
                  </a:ext>
                </a:extLst>
              </p:cNvPr>
              <p:cNvSpPr txBox="1"/>
              <p:nvPr/>
            </p:nvSpPr>
            <p:spPr>
              <a:xfrm>
                <a:off x="7081632" y="2459960"/>
                <a:ext cx="3985298" cy="38048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1000" i="1" smtClean="0">
                              <a:latin typeface="Cambria Math" panose="02040503050406030204" pitchFamily="18" charset="0"/>
                            </a:rPr>
                          </m:ctrlPr>
                        </m:fPr>
                        <m:num>
                          <m:r>
                            <a:rPr lang="en-GB" sz="1000" b="0" i="1" smtClean="0">
                              <a:latin typeface="Cambria Math" panose="02040503050406030204" pitchFamily="18" charset="0"/>
                            </a:rPr>
                            <m:t>𝑛</m:t>
                          </m:r>
                          <m:r>
                            <a:rPr lang="en-GB" sz="1000" b="0" i="1" smtClean="0">
                              <a:latin typeface="Cambria Math" panose="02040503050406030204" pitchFamily="18" charset="0"/>
                            </a:rPr>
                            <m:t>+1</m:t>
                          </m:r>
                        </m:num>
                        <m:den>
                          <m:r>
                            <a:rPr lang="en-GB" sz="1000" b="0" i="0" smtClean="0">
                              <a:latin typeface="Cambria Math" panose="02040503050406030204" pitchFamily="18" charset="0"/>
                            </a:rPr>
                            <m:t>2</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6" name="TextBox 5">
                <a:extLst>
                  <a:ext uri="{FF2B5EF4-FFF2-40B4-BE49-F238E27FC236}">
                    <a16:creationId xmlns:a16="http://schemas.microsoft.com/office/drawing/2014/main" id="{5A3749F9-A16C-584A-AA36-6437D17E94E4}"/>
                  </a:ext>
                </a:extLst>
              </p:cNvPr>
              <p:cNvSpPr txBox="1">
                <a:spLocks noRot="1" noChangeAspect="1" noMove="1" noResize="1" noEditPoints="1" noAdjustHandles="1" noChangeArrowheads="1" noChangeShapeType="1" noTextEdit="1"/>
              </p:cNvSpPr>
              <p:nvPr/>
            </p:nvSpPr>
            <p:spPr>
              <a:xfrm>
                <a:off x="7081632" y="2459960"/>
                <a:ext cx="3985298" cy="38048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3DD75B-428D-7445-948F-0A29BBE5251B}"/>
                  </a:ext>
                </a:extLst>
              </p:cNvPr>
              <p:cNvSpPr txBox="1"/>
              <p:nvPr/>
            </p:nvSpPr>
            <p:spPr>
              <a:xfrm>
                <a:off x="7081632" y="2840449"/>
                <a:ext cx="3985298" cy="38048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1000" i="1" smtClean="0">
                              <a:latin typeface="Cambria Math" panose="02040503050406030204" pitchFamily="18" charset="0"/>
                            </a:rPr>
                          </m:ctrlPr>
                        </m:fPr>
                        <m:num>
                          <m:r>
                            <a:rPr lang="en-GB" sz="1000" b="0" i="1" smtClean="0">
                              <a:latin typeface="Cambria Math" panose="02040503050406030204" pitchFamily="18" charset="0"/>
                            </a:rPr>
                            <m:t>𝑛</m:t>
                          </m:r>
                          <m:r>
                            <a:rPr lang="en-GB" sz="1000" b="0" i="1" smtClean="0">
                              <a:latin typeface="Cambria Math" panose="02040503050406030204" pitchFamily="18" charset="0"/>
                            </a:rPr>
                            <m:t>+1</m:t>
                          </m:r>
                        </m:num>
                        <m:den>
                          <m:r>
                            <a:rPr lang="en-GB" sz="1000" b="0" i="0" smtClean="0">
                              <a:latin typeface="Cambria Math" panose="02040503050406030204" pitchFamily="18" charset="0"/>
                            </a:rPr>
                            <m:t>4</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7" name="TextBox 6">
                <a:extLst>
                  <a:ext uri="{FF2B5EF4-FFF2-40B4-BE49-F238E27FC236}">
                    <a16:creationId xmlns:a16="http://schemas.microsoft.com/office/drawing/2014/main" id="{E63DD75B-428D-7445-948F-0A29BBE5251B}"/>
                  </a:ext>
                </a:extLst>
              </p:cNvPr>
              <p:cNvSpPr txBox="1">
                <a:spLocks noRot="1" noChangeAspect="1" noMove="1" noResize="1" noEditPoints="1" noAdjustHandles="1" noChangeArrowheads="1" noChangeShapeType="1" noTextEdit="1"/>
              </p:cNvSpPr>
              <p:nvPr/>
            </p:nvSpPr>
            <p:spPr>
              <a:xfrm>
                <a:off x="7081632" y="2840449"/>
                <a:ext cx="3985298" cy="38048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D8CB31-3785-8D4B-806B-F1F7EAACABB5}"/>
                  </a:ext>
                </a:extLst>
              </p:cNvPr>
              <p:cNvSpPr txBox="1"/>
              <p:nvPr/>
            </p:nvSpPr>
            <p:spPr>
              <a:xfrm>
                <a:off x="7081632" y="3199058"/>
                <a:ext cx="3985298" cy="3844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1000" i="1" smtClean="0">
                              <a:latin typeface="Cambria Math" panose="02040503050406030204" pitchFamily="18" charset="0"/>
                            </a:rPr>
                          </m:ctrlPr>
                        </m:fPr>
                        <m:num>
                          <m:r>
                            <a:rPr lang="en-GB" sz="1000" b="0" i="1" smtClean="0">
                              <a:latin typeface="Cambria Math" panose="02040503050406030204" pitchFamily="18" charset="0"/>
                            </a:rPr>
                            <m:t>3(</m:t>
                          </m:r>
                          <m:r>
                            <a:rPr lang="en-GB" sz="1000" b="0" i="1" smtClean="0">
                              <a:latin typeface="Cambria Math" panose="02040503050406030204" pitchFamily="18" charset="0"/>
                            </a:rPr>
                            <m:t>𝑛</m:t>
                          </m:r>
                          <m:r>
                            <a:rPr lang="en-GB" sz="1000" b="0" i="1" smtClean="0">
                              <a:latin typeface="Cambria Math" panose="02040503050406030204" pitchFamily="18" charset="0"/>
                            </a:rPr>
                            <m:t>+1)</m:t>
                          </m:r>
                        </m:num>
                        <m:den>
                          <m:r>
                            <a:rPr lang="en-GB" sz="1000" b="0" i="0" smtClean="0">
                              <a:latin typeface="Cambria Math" panose="02040503050406030204" pitchFamily="18" charset="0"/>
                            </a:rPr>
                            <m:t>4</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8" name="TextBox 7">
                <a:extLst>
                  <a:ext uri="{FF2B5EF4-FFF2-40B4-BE49-F238E27FC236}">
                    <a16:creationId xmlns:a16="http://schemas.microsoft.com/office/drawing/2014/main" id="{6AD8CB31-3785-8D4B-806B-F1F7EAACABB5}"/>
                  </a:ext>
                </a:extLst>
              </p:cNvPr>
              <p:cNvSpPr txBox="1">
                <a:spLocks noRot="1" noChangeAspect="1" noMove="1" noResize="1" noEditPoints="1" noAdjustHandles="1" noChangeArrowheads="1" noChangeShapeType="1" noTextEdit="1"/>
              </p:cNvSpPr>
              <p:nvPr/>
            </p:nvSpPr>
            <p:spPr>
              <a:xfrm>
                <a:off x="7081632" y="3199058"/>
                <a:ext cx="3985298" cy="38446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6CBD7D-0628-C044-B6AB-63D3C4C875C2}"/>
                  </a:ext>
                </a:extLst>
              </p:cNvPr>
              <p:cNvSpPr txBox="1"/>
              <p:nvPr/>
            </p:nvSpPr>
            <p:spPr>
              <a:xfrm>
                <a:off x="8764196" y="4400574"/>
                <a:ext cx="620170"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000" b="0" i="1" smtClean="0">
                              <a:latin typeface="Cambria Math" panose="02040503050406030204" pitchFamily="18" charset="0"/>
                            </a:rPr>
                          </m:ctrlPr>
                        </m:fPr>
                        <m:num>
                          <m:nary>
                            <m:naryPr>
                              <m:chr m:val="∑"/>
                              <m:subHide m:val="on"/>
                              <m:supHide m:val="on"/>
                              <m:ctrlPr>
                                <a:rPr lang="en-GB" sz="1000" b="0" i="1" smtClean="0">
                                  <a:latin typeface="Cambria Math" panose="02040503050406030204" pitchFamily="18" charset="0"/>
                                </a:rPr>
                              </m:ctrlPr>
                            </m:naryPr>
                            <m:sub/>
                            <m:sup/>
                            <m:e>
                              <m:sSup>
                                <m:sSupPr>
                                  <m:ctrlPr>
                                    <a:rPr lang="en-GB" sz="1000" b="0" i="1" smtClean="0">
                                      <a:latin typeface="Cambria Math" panose="02040503050406030204" pitchFamily="18" charset="0"/>
                                    </a:rPr>
                                  </m:ctrlPr>
                                </m:sSupPr>
                                <m:e>
                                  <m:d>
                                    <m:dPr>
                                      <m:ctrlPr>
                                        <a:rPr lang="en-GB" sz="1000" b="0" i="1" smtClean="0">
                                          <a:latin typeface="Cambria Math" panose="02040503050406030204" pitchFamily="18" charset="0"/>
                                        </a:rPr>
                                      </m:ctrlPr>
                                    </m:dPr>
                                    <m:e>
                                      <m:sSub>
                                        <m:sSubPr>
                                          <m:ctrlPr>
                                            <a:rPr lang="en-GB" sz="1000" b="0" i="1" smtClean="0">
                                              <a:latin typeface="Cambria Math" panose="02040503050406030204" pitchFamily="18" charset="0"/>
                                            </a:rPr>
                                          </m:ctrlPr>
                                        </m:sSubPr>
                                        <m:e>
                                          <m:r>
                                            <a:rPr lang="en-GB" sz="1000" b="0" i="1" smtClean="0">
                                              <a:latin typeface="Cambria Math" panose="02040503050406030204" pitchFamily="18" charset="0"/>
                                            </a:rPr>
                                            <m:t>𝑥</m:t>
                                          </m:r>
                                        </m:e>
                                        <m:sub>
                                          <m:r>
                                            <a:rPr lang="en-GB" sz="1000" b="0" i="1" smtClean="0">
                                              <a:latin typeface="Cambria Math" panose="02040503050406030204" pitchFamily="18" charset="0"/>
                                            </a:rPr>
                                            <m:t>𝑖</m:t>
                                          </m:r>
                                        </m:sub>
                                      </m:sSub>
                                      <m:r>
                                        <a:rPr lang="en-GB" sz="1000" b="0" i="1" smtClean="0">
                                          <a:latin typeface="Cambria Math" panose="02040503050406030204" pitchFamily="18" charset="0"/>
                                        </a:rPr>
                                        <m:t>−</m:t>
                                      </m:r>
                                      <m:acc>
                                        <m:accPr>
                                          <m:chr m:val="̅"/>
                                          <m:ctrlPr>
                                            <a:rPr lang="en-GB" sz="1000" b="0" i="1" smtClean="0">
                                              <a:latin typeface="Cambria Math" panose="02040503050406030204" pitchFamily="18" charset="0"/>
                                            </a:rPr>
                                          </m:ctrlPr>
                                        </m:accPr>
                                        <m:e>
                                          <m:r>
                                            <a:rPr lang="en-GB" sz="1000" b="0" i="1" smtClean="0">
                                              <a:latin typeface="Cambria Math" panose="02040503050406030204" pitchFamily="18" charset="0"/>
                                            </a:rPr>
                                            <m:t>𝑥</m:t>
                                          </m:r>
                                        </m:e>
                                      </m:acc>
                                    </m:e>
                                  </m:d>
                                </m:e>
                                <m:sup>
                                  <m:r>
                                    <a:rPr lang="en-GB" sz="1000" b="0" i="1" smtClean="0">
                                      <a:latin typeface="Cambria Math" panose="02040503050406030204" pitchFamily="18" charset="0"/>
                                    </a:rPr>
                                    <m:t>2</m:t>
                                  </m:r>
                                </m:sup>
                              </m:sSup>
                            </m:e>
                          </m:nary>
                        </m:num>
                        <m:den>
                          <m:r>
                            <a:rPr lang="en-GB" sz="1000" b="0" i="1" smtClean="0">
                              <a:latin typeface="Cambria Math" panose="02040503050406030204" pitchFamily="18" charset="0"/>
                            </a:rPr>
                            <m:t>𝑛</m:t>
                          </m:r>
                          <m:r>
                            <a:rPr lang="en-GB" sz="1000" b="0" i="1" smtClean="0">
                              <a:latin typeface="Cambria Math" panose="02040503050406030204" pitchFamily="18" charset="0"/>
                            </a:rPr>
                            <m:t>−1</m:t>
                          </m:r>
                        </m:den>
                      </m:f>
                    </m:oMath>
                  </m:oMathPara>
                </a14:m>
                <a:endParaRPr lang="en-US" sz="1000" dirty="0"/>
              </a:p>
            </p:txBody>
          </p:sp>
        </mc:Choice>
        <mc:Fallback xmlns="">
          <p:sp>
            <p:nvSpPr>
              <p:cNvPr id="9" name="TextBox 8">
                <a:extLst>
                  <a:ext uri="{FF2B5EF4-FFF2-40B4-BE49-F238E27FC236}">
                    <a16:creationId xmlns:a16="http://schemas.microsoft.com/office/drawing/2014/main" id="{076CBD7D-0628-C044-B6AB-63D3C4C875C2}"/>
                  </a:ext>
                </a:extLst>
              </p:cNvPr>
              <p:cNvSpPr txBox="1">
                <a:spLocks noRot="1" noChangeAspect="1" noMove="1" noResize="1" noEditPoints="1" noAdjustHandles="1" noChangeArrowheads="1" noChangeShapeType="1" noTextEdit="1"/>
              </p:cNvSpPr>
              <p:nvPr/>
            </p:nvSpPr>
            <p:spPr>
              <a:xfrm>
                <a:off x="8764196" y="4400574"/>
                <a:ext cx="620170" cy="308802"/>
              </a:xfrm>
              <a:prstGeom prst="rect">
                <a:avLst/>
              </a:prstGeom>
              <a:blipFill>
                <a:blip r:embed="rId7"/>
                <a:stretch>
                  <a:fillRect l="-36735" t="-76923" r="-2041" b="-6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2B5A6B-9C8B-DF40-9A78-2C01F8818431}"/>
                  </a:ext>
                </a:extLst>
              </p:cNvPr>
              <p:cNvSpPr txBox="1"/>
              <p:nvPr/>
            </p:nvSpPr>
            <p:spPr>
              <a:xfrm>
                <a:off x="8715176" y="4804360"/>
                <a:ext cx="718210" cy="454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GB" sz="1000" b="0" i="1" smtClean="0">
                              <a:latin typeface="Cambria Math" panose="02040503050406030204" pitchFamily="18" charset="0"/>
                            </a:rPr>
                          </m:ctrlPr>
                        </m:radPr>
                        <m:deg/>
                        <m:e>
                          <m:f>
                            <m:fPr>
                              <m:ctrlPr>
                                <a:rPr lang="en-GB" sz="1000" i="1">
                                  <a:latin typeface="Cambria Math" panose="02040503050406030204" pitchFamily="18" charset="0"/>
                                </a:rPr>
                              </m:ctrlPr>
                            </m:fPr>
                            <m:num>
                              <m:nary>
                                <m:naryPr>
                                  <m:chr m:val="∑"/>
                                  <m:subHide m:val="on"/>
                                  <m:supHide m:val="on"/>
                                  <m:ctrlPr>
                                    <a:rPr lang="en-GB" sz="1000" i="1">
                                      <a:latin typeface="Cambria Math" panose="02040503050406030204" pitchFamily="18" charset="0"/>
                                    </a:rPr>
                                  </m:ctrlPr>
                                </m:naryPr>
                                <m:sub/>
                                <m:sup/>
                                <m:e>
                                  <m:sSup>
                                    <m:sSupPr>
                                      <m:ctrlPr>
                                        <a:rPr lang="en-GB" sz="1000" i="1">
                                          <a:latin typeface="Cambria Math" panose="02040503050406030204" pitchFamily="18" charset="0"/>
                                        </a:rPr>
                                      </m:ctrlPr>
                                    </m:sSupPr>
                                    <m:e>
                                      <m:d>
                                        <m:dPr>
                                          <m:ctrlPr>
                                            <a:rPr lang="en-GB" sz="1000" i="1">
                                              <a:latin typeface="Cambria Math" panose="02040503050406030204" pitchFamily="18" charset="0"/>
                                            </a:rPr>
                                          </m:ctrlPr>
                                        </m:dPr>
                                        <m:e>
                                          <m:sSub>
                                            <m:sSubPr>
                                              <m:ctrlPr>
                                                <a:rPr lang="en-GB" sz="1000" i="1">
                                                  <a:latin typeface="Cambria Math" panose="02040503050406030204" pitchFamily="18" charset="0"/>
                                                </a:rPr>
                                              </m:ctrlPr>
                                            </m:sSubPr>
                                            <m:e>
                                              <m:r>
                                                <a:rPr lang="en-GB" sz="1000" i="1">
                                                  <a:latin typeface="Cambria Math" panose="02040503050406030204" pitchFamily="18" charset="0"/>
                                                </a:rPr>
                                                <m:t>𝑥</m:t>
                                              </m:r>
                                            </m:e>
                                            <m:sub>
                                              <m:r>
                                                <a:rPr lang="en-GB" sz="1000" i="1">
                                                  <a:latin typeface="Cambria Math" panose="02040503050406030204" pitchFamily="18" charset="0"/>
                                                </a:rPr>
                                                <m:t>𝑖</m:t>
                                              </m:r>
                                            </m:sub>
                                          </m:sSub>
                                          <m:r>
                                            <a:rPr lang="en-GB" sz="1000" i="1">
                                              <a:latin typeface="Cambria Math" panose="02040503050406030204" pitchFamily="18" charset="0"/>
                                            </a:rPr>
                                            <m:t>−</m:t>
                                          </m:r>
                                          <m:acc>
                                            <m:accPr>
                                              <m:chr m:val="̅"/>
                                              <m:ctrlPr>
                                                <a:rPr lang="en-GB" sz="1000" i="1">
                                                  <a:latin typeface="Cambria Math" panose="02040503050406030204" pitchFamily="18" charset="0"/>
                                                </a:rPr>
                                              </m:ctrlPr>
                                            </m:accPr>
                                            <m:e>
                                              <m:r>
                                                <a:rPr lang="en-GB" sz="1000" i="1">
                                                  <a:latin typeface="Cambria Math" panose="02040503050406030204" pitchFamily="18" charset="0"/>
                                                </a:rPr>
                                                <m:t>𝑥</m:t>
                                              </m:r>
                                            </m:e>
                                          </m:acc>
                                        </m:e>
                                      </m:d>
                                    </m:e>
                                    <m:sup>
                                      <m:r>
                                        <a:rPr lang="en-GB" sz="1000" i="1">
                                          <a:latin typeface="Cambria Math" panose="02040503050406030204" pitchFamily="18" charset="0"/>
                                        </a:rPr>
                                        <m:t>2</m:t>
                                      </m:r>
                                    </m:sup>
                                  </m:sSup>
                                </m:e>
                              </m:nary>
                            </m:num>
                            <m:den>
                              <m:r>
                                <a:rPr lang="en-GB" sz="1000" i="1">
                                  <a:latin typeface="Cambria Math" panose="02040503050406030204" pitchFamily="18" charset="0"/>
                                </a:rPr>
                                <m:t>𝑛</m:t>
                              </m:r>
                              <m:r>
                                <a:rPr lang="en-GB" sz="1000" i="1">
                                  <a:latin typeface="Cambria Math" panose="02040503050406030204" pitchFamily="18" charset="0"/>
                                </a:rPr>
                                <m:t>−1</m:t>
                              </m:r>
                            </m:den>
                          </m:f>
                        </m:e>
                      </m:rad>
                    </m:oMath>
                  </m:oMathPara>
                </a14:m>
                <a:endParaRPr lang="en-US" sz="1000" dirty="0"/>
              </a:p>
            </p:txBody>
          </p:sp>
        </mc:Choice>
        <mc:Fallback xmlns="">
          <p:sp>
            <p:nvSpPr>
              <p:cNvPr id="10" name="TextBox 9">
                <a:extLst>
                  <a:ext uri="{FF2B5EF4-FFF2-40B4-BE49-F238E27FC236}">
                    <a16:creationId xmlns:a16="http://schemas.microsoft.com/office/drawing/2014/main" id="{062B5A6B-9C8B-DF40-9A78-2C01F8818431}"/>
                  </a:ext>
                </a:extLst>
              </p:cNvPr>
              <p:cNvSpPr txBox="1">
                <a:spLocks noRot="1" noChangeAspect="1" noMove="1" noResize="1" noEditPoints="1" noAdjustHandles="1" noChangeArrowheads="1" noChangeShapeType="1" noTextEdit="1"/>
              </p:cNvSpPr>
              <p:nvPr/>
            </p:nvSpPr>
            <p:spPr>
              <a:xfrm>
                <a:off x="8715176" y="4804360"/>
                <a:ext cx="718210" cy="454676"/>
              </a:xfrm>
              <a:prstGeom prst="rect">
                <a:avLst/>
              </a:prstGeom>
              <a:blipFill>
                <a:blip r:embed="rId8"/>
                <a:stretch>
                  <a:fillRect l="-17544" t="-35135" r="-1754" b="-37838"/>
                </a:stretch>
              </a:blipFill>
            </p:spPr>
            <p:txBody>
              <a:bodyPr/>
              <a:lstStyle/>
              <a:p>
                <a:r>
                  <a:rPr lang="en-GB">
                    <a:noFill/>
                  </a:rPr>
                  <a:t> </a:t>
                </a:r>
              </a:p>
            </p:txBody>
          </p:sp>
        </mc:Fallback>
      </mc:AlternateContent>
      <p:sp>
        <p:nvSpPr>
          <p:cNvPr id="11" name="Title 1">
            <a:extLst>
              <a:ext uri="{FF2B5EF4-FFF2-40B4-BE49-F238E27FC236}">
                <a16:creationId xmlns:a16="http://schemas.microsoft.com/office/drawing/2014/main" id="{D0BDFA60-6DAC-DE4A-86AF-A29A8CC57B0A}"/>
              </a:ext>
            </a:extLst>
          </p:cNvPr>
          <p:cNvSpPr txBox="1">
            <a:spLocks/>
          </p:cNvSpPr>
          <p:nvPr/>
        </p:nvSpPr>
        <p:spPr>
          <a:xfrm>
            <a:off x="1361746" y="1192733"/>
            <a:ext cx="8664943" cy="5001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dirty="0">
                <a:latin typeface="HELVETICA NEUE THIN" panose="020B0403020202020204" pitchFamily="34" charset="0"/>
                <a:ea typeface="HELVETICA NEUE THIN" panose="020B0403020202020204" pitchFamily="34" charset="0"/>
              </a:rPr>
              <a:t>Calculation of these summary measures</a:t>
            </a:r>
          </a:p>
        </p:txBody>
      </p:sp>
    </p:spTree>
    <p:extLst>
      <p:ext uri="{BB962C8B-B14F-4D97-AF65-F5344CB8AC3E}">
        <p14:creationId xmlns:p14="http://schemas.microsoft.com/office/powerpoint/2010/main" val="1751669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8EDC-465A-FFF2-A532-CFC2FD517D14}"/>
              </a:ext>
            </a:extLst>
          </p:cNvPr>
          <p:cNvSpPr txBox="1">
            <a:spLocks/>
          </p:cNvSpPr>
          <p:nvPr/>
        </p:nvSpPr>
        <p:spPr>
          <a:xfrm>
            <a:off x="589767" y="0"/>
            <a:ext cx="11173216"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Best practices &amp; advice when it comes to data visualisation [1]</a:t>
            </a:r>
            <a:endParaRPr lang="en-GB" sz="3200" b="1" dirty="0">
              <a:latin typeface="HELVETICA NEUE THIN" panose="020B0403020202020204" pitchFamily="34" charset="0"/>
              <a:ea typeface="HELVETICA NEUE THIN" panose="020B0403020202020204" pitchFamily="34" charset="0"/>
            </a:endParaRPr>
          </a:p>
        </p:txBody>
      </p:sp>
      <p:sp>
        <p:nvSpPr>
          <p:cNvPr id="3" name="TextBox 2">
            <a:extLst>
              <a:ext uri="{FF2B5EF4-FFF2-40B4-BE49-F238E27FC236}">
                <a16:creationId xmlns:a16="http://schemas.microsoft.com/office/drawing/2014/main" id="{2852D82F-A56A-196F-836E-D2FB253E9F2F}"/>
              </a:ext>
            </a:extLst>
          </p:cNvPr>
          <p:cNvSpPr txBox="1"/>
          <p:nvPr/>
        </p:nvSpPr>
        <p:spPr>
          <a:xfrm>
            <a:off x="234863" y="713983"/>
            <a:ext cx="11722274" cy="5970865"/>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Everything on your graph should be labelled accordingly:</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Title</a:t>
            </a:r>
            <a:r>
              <a:rPr lang="en-GB" dirty="0">
                <a:latin typeface="Helvetica Neue" panose="02000503000000020004" pitchFamily="2" charset="0"/>
                <a:ea typeface="Helvetica Neue" panose="02000503000000020004" pitchFamily="2" charset="0"/>
                <a:cs typeface="Helvetica Neue" panose="02000503000000020004" pitchFamily="2" charset="0"/>
              </a:rPr>
              <a:t> – a clear short title letting the reader know what they are looking at should be present. Or alternatively, a figure legend for that image will do.</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Axis labels/titles </a:t>
            </a:r>
            <a:r>
              <a:rPr lang="en-GB" dirty="0">
                <a:latin typeface="Helvetica Neue" panose="02000503000000020004" pitchFamily="2" charset="0"/>
                <a:ea typeface="Helvetica Neue" panose="02000503000000020004" pitchFamily="2" charset="0"/>
                <a:cs typeface="Helvetica Neue" panose="02000503000000020004" pitchFamily="2" charset="0"/>
              </a:rPr>
              <a:t>– clear labels for the x and y axes must be present</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Should include in the labelling the units of measurements [height (m), soil arsenic (mg/kg) etc.]</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These labels should be short and descriptive</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Legends</a:t>
            </a:r>
            <a:r>
              <a:rPr lang="en-GB" dirty="0">
                <a:latin typeface="Helvetica Neue" panose="02000503000000020004" pitchFamily="2" charset="0"/>
                <a:ea typeface="Helvetica Neue" panose="02000503000000020004" pitchFamily="2" charset="0"/>
                <a:cs typeface="Helvetica Neue" panose="02000503000000020004" pitchFamily="2" charset="0"/>
              </a:rPr>
              <a:t> – for categories in categorical variables which keys/colour codes must be present and labelled accordingly</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Male and Female, and not 0 and 1.</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Captions</a:t>
            </a:r>
            <a:r>
              <a:rPr lang="en-GB" dirty="0">
                <a:latin typeface="Helvetica Neue" panose="02000503000000020004" pitchFamily="2" charset="0"/>
                <a:ea typeface="Helvetica Neue" panose="02000503000000020004" pitchFamily="2" charset="0"/>
                <a:cs typeface="Helvetica Neue" panose="02000503000000020004" pitchFamily="2" charset="0"/>
              </a:rPr>
              <a:t> – If the graphics are </a:t>
            </a:r>
            <a:r>
              <a:rPr lang="en-GB" b="1" dirty="0">
                <a:latin typeface="Helvetica Neue" panose="02000503000000020004" pitchFamily="2" charset="0"/>
                <a:ea typeface="Helvetica Neue" panose="02000503000000020004" pitchFamily="2" charset="0"/>
                <a:cs typeface="Helvetica Neue" panose="02000503000000020004" pitchFamily="2" charset="0"/>
              </a:rPr>
              <a:t>NOT</a:t>
            </a:r>
            <a:r>
              <a:rPr lang="en-GB" dirty="0">
                <a:latin typeface="Helvetica Neue" panose="02000503000000020004" pitchFamily="2" charset="0"/>
                <a:ea typeface="Helvetica Neue" panose="02000503000000020004" pitchFamily="2" charset="0"/>
                <a:cs typeface="Helvetica Neue" panose="02000503000000020004" pitchFamily="2" charset="0"/>
              </a:rPr>
              <a:t> yours (i.e., its ripped from a source). Take the opportunity to apply a caption on the graph (on or beneath it) providing source attribution for the data. </a:t>
            </a:r>
          </a:p>
          <a:p>
            <a:pPr marL="342900" indent="-3429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Colour scheme </a:t>
            </a:r>
            <a:r>
              <a:rPr lang="en-GB" dirty="0">
                <a:latin typeface="Helvetica Neue" panose="02000503000000020004" pitchFamily="2" charset="0"/>
                <a:ea typeface="Helvetica Neue" panose="02000503000000020004" pitchFamily="2" charset="0"/>
                <a:cs typeface="Helvetica Neue" panose="02000503000000020004" pitchFamily="2" charset="0"/>
              </a:rPr>
              <a:t>– Use of colour scheme matters</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Sequential colours – for plotting quantitative variable that goes from low to high (vice versa)</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Diverging – for contrasting the extremes (low, medium and high) of a quantitative variable</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Qualitative – e.g., nominal categories. Use to distinguish between different categories in a categorical variable</a:t>
            </a:r>
            <a:endParaRPr lang="en-GB" dirty="0"/>
          </a:p>
        </p:txBody>
      </p:sp>
      <p:sp>
        <p:nvSpPr>
          <p:cNvPr id="4" name="Slide Number Placeholder 3">
            <a:extLst>
              <a:ext uri="{FF2B5EF4-FFF2-40B4-BE49-F238E27FC236}">
                <a16:creationId xmlns:a16="http://schemas.microsoft.com/office/drawing/2014/main" id="{61CCD4BC-7F6F-F9D2-FFA1-73F14BD92FE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374421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8EDC-465A-FFF2-A532-CFC2FD517D14}"/>
              </a:ext>
            </a:extLst>
          </p:cNvPr>
          <p:cNvSpPr txBox="1">
            <a:spLocks/>
          </p:cNvSpPr>
          <p:nvPr/>
        </p:nvSpPr>
        <p:spPr>
          <a:xfrm>
            <a:off x="589767" y="0"/>
            <a:ext cx="11173216"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Best practices &amp; advice when it comes to data visualisation [2]</a:t>
            </a:r>
            <a:endParaRPr lang="en-GB" sz="3200" b="1" dirty="0">
              <a:latin typeface="HELVETICA NEUE THIN" panose="020B0403020202020204" pitchFamily="34" charset="0"/>
              <a:ea typeface="HELVETICA NEUE THIN" panose="020B0403020202020204" pitchFamily="34" charset="0"/>
            </a:endParaRPr>
          </a:p>
        </p:txBody>
      </p:sp>
      <p:sp>
        <p:nvSpPr>
          <p:cNvPr id="4" name="Slide Number Placeholder 3">
            <a:extLst>
              <a:ext uri="{FF2B5EF4-FFF2-40B4-BE49-F238E27FC236}">
                <a16:creationId xmlns:a16="http://schemas.microsoft.com/office/drawing/2014/main" id="{61CCD4BC-7F6F-F9D2-FFA1-73F14BD92F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pic>
        <p:nvPicPr>
          <p:cNvPr id="5" name="Picture 4" descr="Chart&#10;&#10;Description automatically generated">
            <a:extLst>
              <a:ext uri="{FF2B5EF4-FFF2-40B4-BE49-F238E27FC236}">
                <a16:creationId xmlns:a16="http://schemas.microsoft.com/office/drawing/2014/main" id="{6662E8D0-04B0-0062-72F2-1F6B74BA4FB5}"/>
              </a:ext>
            </a:extLst>
          </p:cNvPr>
          <p:cNvPicPr>
            <a:picLocks noChangeAspect="1"/>
          </p:cNvPicPr>
          <p:nvPr/>
        </p:nvPicPr>
        <p:blipFill>
          <a:blip r:embed="rId3"/>
          <a:stretch>
            <a:fillRect/>
          </a:stretch>
        </p:blipFill>
        <p:spPr>
          <a:xfrm>
            <a:off x="299319" y="1421789"/>
            <a:ext cx="7966283" cy="4014422"/>
          </a:xfrm>
          <a:prstGeom prst="rect">
            <a:avLst/>
          </a:prstGeom>
          <a:ln w="76200">
            <a:noFill/>
          </a:ln>
        </p:spPr>
      </p:pic>
      <p:sp>
        <p:nvSpPr>
          <p:cNvPr id="6" name="TextBox 5">
            <a:extLst>
              <a:ext uri="{FF2B5EF4-FFF2-40B4-BE49-F238E27FC236}">
                <a16:creationId xmlns:a16="http://schemas.microsoft.com/office/drawing/2014/main" id="{1C9559EF-D641-F5F7-0FD5-C12013EA1B9F}"/>
              </a:ext>
            </a:extLst>
          </p:cNvPr>
          <p:cNvSpPr txBox="1"/>
          <p:nvPr/>
        </p:nvSpPr>
        <p:spPr>
          <a:xfrm>
            <a:off x="8793271" y="1198473"/>
            <a:ext cx="3194138" cy="4524315"/>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The x and y axis are labelled with the current units of measurements (i.e., years and USD)</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Legend for ethnic, which is labelled accordingly has been provided, and colour coded too.</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 title was not given but a figure legend was added at the base of the image.</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Example of very good visualisation</a:t>
            </a:r>
          </a:p>
        </p:txBody>
      </p:sp>
      <p:sp>
        <p:nvSpPr>
          <p:cNvPr id="7" name="TextBox 6">
            <a:extLst>
              <a:ext uri="{FF2B5EF4-FFF2-40B4-BE49-F238E27FC236}">
                <a16:creationId xmlns:a16="http://schemas.microsoft.com/office/drawing/2014/main" id="{9D5239F8-F95B-EE01-44C0-AB94E24B6B7C}"/>
              </a:ext>
            </a:extLst>
          </p:cNvPr>
          <p:cNvSpPr txBox="1"/>
          <p:nvPr/>
        </p:nvSpPr>
        <p:spPr>
          <a:xfrm>
            <a:off x="7189940" y="2467627"/>
            <a:ext cx="1127342" cy="338554"/>
          </a:xfrm>
          <a:prstGeom prst="rect">
            <a:avLst/>
          </a:prstGeom>
          <a:noFill/>
        </p:spPr>
        <p:txBody>
          <a:bodyPr wrap="square" rtlCol="0">
            <a:spAutoFit/>
          </a:bodyPr>
          <a:lstStyle/>
          <a:p>
            <a:r>
              <a:rPr lang="en-GB" sz="1600" b="1" dirty="0">
                <a:latin typeface="Arial" panose="020B0604020202020204" pitchFamily="34" charset="0"/>
                <a:cs typeface="Arial" panose="020B0604020202020204" pitchFamily="34" charset="0"/>
              </a:rPr>
              <a:t>Ethnicity</a:t>
            </a:r>
          </a:p>
        </p:txBody>
      </p:sp>
      <p:sp>
        <p:nvSpPr>
          <p:cNvPr id="8" name="TextBox 7">
            <a:extLst>
              <a:ext uri="{FF2B5EF4-FFF2-40B4-BE49-F238E27FC236}">
                <a16:creationId xmlns:a16="http://schemas.microsoft.com/office/drawing/2014/main" id="{03B97B9A-FA2E-4562-06E5-F37F56C76B8F}"/>
              </a:ext>
            </a:extLst>
          </p:cNvPr>
          <p:cNvSpPr txBox="1"/>
          <p:nvPr/>
        </p:nvSpPr>
        <p:spPr>
          <a:xfrm>
            <a:off x="299319" y="5461178"/>
            <a:ext cx="7966283" cy="523220"/>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Figure 1: Descriptive analysis shows the overall median income among various age groups broken down ethnic categories in the United States of America. </a:t>
            </a:r>
          </a:p>
        </p:txBody>
      </p:sp>
      <p:sp>
        <p:nvSpPr>
          <p:cNvPr id="9" name="Rectangle 8">
            <a:extLst>
              <a:ext uri="{FF2B5EF4-FFF2-40B4-BE49-F238E27FC236}">
                <a16:creationId xmlns:a16="http://schemas.microsoft.com/office/drawing/2014/main" id="{6746D87F-EF01-5546-8867-78287952E432}"/>
              </a:ext>
            </a:extLst>
          </p:cNvPr>
          <p:cNvSpPr/>
          <p:nvPr/>
        </p:nvSpPr>
        <p:spPr>
          <a:xfrm>
            <a:off x="137786" y="914400"/>
            <a:ext cx="8342335" cy="5235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2037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125696" y="2964639"/>
            <a:ext cx="11690252"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time – Cleaning and Plotting in R</a:t>
            </a:r>
            <a:b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br>
            <a:endPar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E9C311CD-DB41-A01D-34A2-AE325A315EC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0484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C8E2ED1B-30AC-63D2-07EA-36A681828180}"/>
              </a:ext>
            </a:extLst>
          </p:cNvPr>
          <p:cNvPicPr>
            <a:picLocks noChangeAspect="1"/>
          </p:cNvPicPr>
          <p:nvPr/>
        </p:nvPicPr>
        <p:blipFill>
          <a:blip r:embed="rId3"/>
          <a:stretch>
            <a:fillRect/>
          </a:stretch>
        </p:blipFill>
        <p:spPr>
          <a:xfrm>
            <a:off x="113515" y="772581"/>
            <a:ext cx="8069589" cy="2396907"/>
          </a:xfrm>
          <a:prstGeom prst="rect">
            <a:avLst/>
          </a:prstGeom>
        </p:spPr>
      </p:pic>
      <p:sp>
        <p:nvSpPr>
          <p:cNvPr id="4" name="TextBox 3">
            <a:extLst>
              <a:ext uri="{FF2B5EF4-FFF2-40B4-BE49-F238E27FC236}">
                <a16:creationId xmlns:a16="http://schemas.microsoft.com/office/drawing/2014/main" id="{58085959-3734-49AD-4369-604FBC49F5EF}"/>
              </a:ext>
            </a:extLst>
          </p:cNvPr>
          <p:cNvSpPr txBox="1"/>
          <p:nvPr/>
        </p:nvSpPr>
        <p:spPr>
          <a:xfrm>
            <a:off x="113516" y="162837"/>
            <a:ext cx="302800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 Video gamer’s statistics</a:t>
            </a:r>
          </a:p>
        </p:txBody>
      </p:sp>
      <p:sp>
        <p:nvSpPr>
          <p:cNvPr id="5" name="Slide Number Placeholder 3">
            <a:extLst>
              <a:ext uri="{FF2B5EF4-FFF2-40B4-BE49-F238E27FC236}">
                <a16:creationId xmlns:a16="http://schemas.microsoft.com/office/drawing/2014/main" id="{47946FDB-107C-6995-A485-4C418770CA2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301B4CF-DB3C-66E7-2320-34BE9A4714A1}"/>
              </a:ext>
            </a:extLst>
          </p:cNvPr>
          <p:cNvSpPr txBox="1"/>
          <p:nvPr/>
        </p:nvSpPr>
        <p:spPr>
          <a:xfrm>
            <a:off x="80474" y="3209845"/>
            <a:ext cx="4500335" cy="400110"/>
          </a:xfrm>
          <a:prstGeom prst="rect">
            <a:avLst/>
          </a:prstGeom>
          <a:noFill/>
        </p:spPr>
        <p:txBody>
          <a:bodyPr wrap="none" rtlCol="0">
            <a:spAutoFit/>
          </a:bodyPr>
          <a:lstStyle/>
          <a:p>
            <a:r>
              <a:rPr lang="en-GB" sz="2000" dirty="0" err="1">
                <a:latin typeface="Helvetica Neue" panose="02000503000000020004" pitchFamily="2" charset="0"/>
                <a:ea typeface="Helvetica Neue" panose="02000503000000020004" pitchFamily="2" charset="0"/>
                <a:cs typeface="Helvetica Neue" panose="02000503000000020004" pitchFamily="2" charset="0"/>
              </a:rPr>
              <a:t>PSNProfiles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dirty="0">
                <a:latin typeface="Helvetica Neue" panose="02000503000000020004" pitchFamily="2" charset="0"/>
                <a:ea typeface="Helvetica Neue" panose="02000503000000020004" pitchFamily="2" charset="0"/>
                <a:cs typeface="Helvetica Neue" panose="02000503000000020004" pitchFamily="2" charset="0"/>
                <a:hlinkClick r:id="rId4"/>
              </a:rPr>
              <a:t>https://psnprofiles.com/</a:t>
            </a:r>
            <a:r>
              <a:rPr lang="en-GB" sz="20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15" name="Picture 14" descr="A close-up of a list&#10;&#10;Description automatically generated">
            <a:extLst>
              <a:ext uri="{FF2B5EF4-FFF2-40B4-BE49-F238E27FC236}">
                <a16:creationId xmlns:a16="http://schemas.microsoft.com/office/drawing/2014/main" id="{6FA21D37-FBA2-D966-AC98-76DF1DD409E0}"/>
              </a:ext>
            </a:extLst>
          </p:cNvPr>
          <p:cNvPicPr>
            <a:picLocks noChangeAspect="1"/>
          </p:cNvPicPr>
          <p:nvPr/>
        </p:nvPicPr>
        <p:blipFill>
          <a:blip r:embed="rId5"/>
          <a:stretch>
            <a:fillRect/>
          </a:stretch>
        </p:blipFill>
        <p:spPr>
          <a:xfrm>
            <a:off x="80474" y="4239197"/>
            <a:ext cx="7645400" cy="2463800"/>
          </a:xfrm>
          <a:prstGeom prst="rect">
            <a:avLst/>
          </a:prstGeom>
        </p:spPr>
      </p:pic>
      <p:sp>
        <p:nvSpPr>
          <p:cNvPr id="16" name="TextBox 15">
            <a:extLst>
              <a:ext uri="{FF2B5EF4-FFF2-40B4-BE49-F238E27FC236}">
                <a16:creationId xmlns:a16="http://schemas.microsoft.com/office/drawing/2014/main" id="{41E2AEA2-5921-16CF-4459-C002E884C450}"/>
              </a:ext>
            </a:extLst>
          </p:cNvPr>
          <p:cNvSpPr txBox="1"/>
          <p:nvPr/>
        </p:nvSpPr>
        <p:spPr>
          <a:xfrm>
            <a:off x="113515" y="3809517"/>
            <a:ext cx="483016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Data Descriptor: [</a:t>
            </a:r>
            <a:r>
              <a:rPr lang="en-GB" sz="2000" dirty="0">
                <a:latin typeface="Arial" panose="020B0604020202020204" pitchFamily="34" charset="0"/>
                <a:cs typeface="Arial" panose="020B0604020202020204" pitchFamily="34" charset="0"/>
                <a:hlinkClick r:id="rId6"/>
              </a:rPr>
              <a:t>Downloadable Dataset</a:t>
            </a:r>
            <a:r>
              <a:rPr lang="en-GB" sz="20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C7880BF9-03A3-9C17-03A5-97E7A239D8A3}"/>
              </a:ext>
            </a:extLst>
          </p:cNvPr>
          <p:cNvSpPr txBox="1"/>
          <p:nvPr/>
        </p:nvSpPr>
        <p:spPr>
          <a:xfrm>
            <a:off x="7848599" y="4239197"/>
            <a:ext cx="4262927" cy="1323439"/>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Let’s perform some data management on this dataset and generate some graphs with the base R </a:t>
            </a:r>
            <a:r>
              <a:rPr lang="en-GB" sz="1600" b="1" dirty="0">
                <a:latin typeface="Arial" panose="020B0604020202020204" pitchFamily="34" charset="0"/>
                <a:cs typeface="Arial" panose="020B0604020202020204" pitchFamily="34" charset="0"/>
              </a:rPr>
              <a:t>plot() </a:t>
            </a:r>
            <a:r>
              <a:rPr lang="en-GB" sz="1600" dirty="0">
                <a:latin typeface="Arial" panose="020B0604020202020204" pitchFamily="34" charset="0"/>
                <a:cs typeface="Arial" panose="020B0604020202020204" pitchFamily="34" charset="0"/>
              </a:rPr>
              <a:t>function, and with the Tidyverse </a:t>
            </a:r>
            <a:r>
              <a:rPr lang="en-GB" sz="1600" b="1" dirty="0">
                <a:latin typeface="Arial" panose="020B0604020202020204" pitchFamily="34" charset="0"/>
                <a:cs typeface="Arial" panose="020B0604020202020204" pitchFamily="34" charset="0"/>
              </a:rPr>
              <a:t>ggplot2() </a:t>
            </a:r>
            <a:r>
              <a:rPr lang="en-GB" sz="1600" dirty="0">
                <a:latin typeface="Arial" panose="020B0604020202020204" pitchFamily="34" charset="0"/>
                <a:cs typeface="Arial" panose="020B0604020202020204" pitchFamily="34" charset="0"/>
              </a:rPr>
              <a:t>function as well to show the two worlds of coding in RStudio.</a:t>
            </a:r>
          </a:p>
        </p:txBody>
      </p:sp>
      <p:sp>
        <p:nvSpPr>
          <p:cNvPr id="2" name="TextBox 1">
            <a:extLst>
              <a:ext uri="{FF2B5EF4-FFF2-40B4-BE49-F238E27FC236}">
                <a16:creationId xmlns:a16="http://schemas.microsoft.com/office/drawing/2014/main" id="{74CE3665-492C-3D18-4542-E8360A5E0368}"/>
              </a:ext>
            </a:extLst>
          </p:cNvPr>
          <p:cNvSpPr txBox="1"/>
          <p:nvPr/>
        </p:nvSpPr>
        <p:spPr>
          <a:xfrm>
            <a:off x="8359825" y="747633"/>
            <a:ext cx="3718659" cy="230832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compiled the following information about the gaming habits of </a:t>
            </a:r>
            <a:r>
              <a:rPr lang="en-GB" sz="1600" b="1" dirty="0">
                <a:latin typeface="Arial" panose="020B0604020202020204" pitchFamily="34" charset="0"/>
                <a:cs typeface="Arial" panose="020B0604020202020204" pitchFamily="34" charset="0"/>
              </a:rPr>
              <a:t>Anwar Musah </a:t>
            </a:r>
            <a:r>
              <a:rPr lang="en-GB" sz="1600" dirty="0">
                <a:latin typeface="Arial" panose="020B0604020202020204" pitchFamily="34" charset="0"/>
                <a:cs typeface="Arial" panose="020B0604020202020204" pitchFamily="34" charset="0"/>
              </a:rPr>
              <a:t>(aka </a:t>
            </a:r>
            <a:r>
              <a:rPr lang="en-GB" sz="1600" b="1" dirty="0">
                <a:latin typeface="Arial" panose="020B0604020202020204" pitchFamily="34" charset="0"/>
                <a:cs typeface="Arial" panose="020B0604020202020204" pitchFamily="34" charset="0"/>
              </a:rPr>
              <a:t>The-PhD-Gamer</a:t>
            </a:r>
            <a:r>
              <a:rPr lang="en-GB" sz="1600" dirty="0">
                <a:latin typeface="Arial" panose="020B0604020202020204" pitchFamily="34" charset="0"/>
                <a:cs typeface="Arial" panose="020B0604020202020204" pitchFamily="34" charset="0"/>
              </a:rPr>
              <a:t>) across 3 console generations i.e., PlayStation 3, 4 and 5.</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There are 161 game titles (~6,000 hours of game time) listed in the shared dataset (last updated 01/2024).</a:t>
            </a:r>
          </a:p>
        </p:txBody>
      </p:sp>
    </p:spTree>
    <p:extLst>
      <p:ext uri="{BB962C8B-B14F-4D97-AF65-F5344CB8AC3E}">
        <p14:creationId xmlns:p14="http://schemas.microsoft.com/office/powerpoint/2010/main" val="2482073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5" y="232350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pic>
        <p:nvPicPr>
          <p:cNvPr id="2" name="Picture 1">
            <a:extLst>
              <a:ext uri="{FF2B5EF4-FFF2-40B4-BE49-F238E27FC236}">
                <a16:creationId xmlns:a16="http://schemas.microsoft.com/office/drawing/2014/main" id="{4BD26486-2D98-5D24-CA61-485F364F66CB}"/>
              </a:ext>
            </a:extLst>
          </p:cNvPr>
          <p:cNvPicPr>
            <a:picLocks noChangeAspect="1"/>
          </p:cNvPicPr>
          <p:nvPr/>
        </p:nvPicPr>
        <p:blipFill rotWithShape="1">
          <a:blip r:embed="rId2"/>
          <a:srcRect l="78750"/>
          <a:stretch/>
        </p:blipFill>
        <p:spPr>
          <a:xfrm>
            <a:off x="4616058" y="4041251"/>
            <a:ext cx="2959883" cy="1108264"/>
          </a:xfrm>
          <a:prstGeom prst="rect">
            <a:avLst/>
          </a:prstGeom>
        </p:spPr>
      </p:pic>
      <p:sp>
        <p:nvSpPr>
          <p:cNvPr id="3" name="Slide Number Placeholder 3">
            <a:extLst>
              <a:ext uri="{FF2B5EF4-FFF2-40B4-BE49-F238E27FC236}">
                <a16:creationId xmlns:a16="http://schemas.microsoft.com/office/drawing/2014/main" id="{2BBD301D-32C4-58B7-C952-8E1D451B8AC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3047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Data </a:t>
            </a:r>
            <a:r>
              <a:rPr lang="en-US" sz="3600" kern="0" dirty="0" err="1">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Visualisation</a:t>
            </a:r>
            <a:endPar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 name="Slide Number Placeholder 3">
            <a:extLst>
              <a:ext uri="{FF2B5EF4-FFF2-40B4-BE49-F238E27FC236}">
                <a16:creationId xmlns:a16="http://schemas.microsoft.com/office/drawing/2014/main" id="{F636511B-09C4-7CB6-EB51-4D7BD91EA35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5516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C0148F-747E-6579-91DF-4C48EAB6FFED}"/>
              </a:ext>
            </a:extLst>
          </p:cNvPr>
          <p:cNvGrpSpPr/>
          <p:nvPr/>
        </p:nvGrpSpPr>
        <p:grpSpPr>
          <a:xfrm>
            <a:off x="7560585" y="1350003"/>
            <a:ext cx="4015620" cy="4470013"/>
            <a:chOff x="3468870" y="1665965"/>
            <a:chExt cx="4332019" cy="4822214"/>
          </a:xfrm>
        </p:grpSpPr>
        <p:cxnSp>
          <p:nvCxnSpPr>
            <p:cNvPr id="3" name="Straight Arrow Connector 2">
              <a:extLst>
                <a:ext uri="{FF2B5EF4-FFF2-40B4-BE49-F238E27FC236}">
                  <a16:creationId xmlns:a16="http://schemas.microsoft.com/office/drawing/2014/main" id="{7803CE07-6A70-76E1-9E04-82CE97730D8C}"/>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 name="Straight Arrow Connector 3">
              <a:extLst>
                <a:ext uri="{FF2B5EF4-FFF2-40B4-BE49-F238E27FC236}">
                  <a16:creationId xmlns:a16="http://schemas.microsoft.com/office/drawing/2014/main" id="{28B932AA-3EDF-B658-8E9F-FE24FBA03DCF}"/>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773E22D-7996-2E3F-8F95-2910774701D1}"/>
                </a:ext>
              </a:extLst>
            </p:cNvPr>
            <p:cNvCxnSpPr>
              <a:cxnSpLocks/>
              <a:stCxn id="28"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7FBB353C-7422-7965-639F-06C8E9B425FD}"/>
                </a:ext>
              </a:extLst>
            </p:cNvPr>
            <p:cNvCxnSpPr>
              <a:cxnSpLocks/>
              <a:stCxn id="28"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992A16A7-E814-21BB-94F3-366528EDA024}"/>
                </a:ext>
              </a:extLst>
            </p:cNvPr>
            <p:cNvCxnSpPr>
              <a:cxnSpLocks/>
              <a:endCxn id="34"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7A14C7D0-763C-6796-5339-8B02536AE6AE}"/>
                </a:ext>
              </a:extLst>
            </p:cNvPr>
            <p:cNvCxnSpPr>
              <a:cxnSpLocks/>
              <a:endCxn id="28"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64B3EDAB-05DA-EACF-58F1-CB6046CA3ECD}"/>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430088D2-8726-0DE2-C3E2-17B8C9CBC291}"/>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6FE17039-7807-9C73-1C35-D5964F073919}"/>
                </a:ext>
              </a:extLst>
            </p:cNvPr>
            <p:cNvCxnSpPr>
              <a:cxnSpLocks/>
              <a:endCxn id="34"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3E907409-87C6-2AF1-A4BF-D1382713DD9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F8B67FD-3AAF-A443-1F5F-3B1934DAEB41}"/>
                </a:ext>
              </a:extLst>
            </p:cNvPr>
            <p:cNvCxnSpPr>
              <a:cxnSpLocks/>
              <a:stCxn id="34"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3963A979-2190-5BB2-CC0B-B84EA8CAE70E}"/>
                </a:ext>
              </a:extLst>
            </p:cNvPr>
            <p:cNvCxnSpPr>
              <a:cxnSpLocks/>
              <a:endCxn id="28"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1774A1B-7881-7947-018E-6D591C93B86C}"/>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67B8161-476E-C668-017B-E18463103736}"/>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23995495-16CF-BAAC-C2DD-722F080DB2F8}"/>
                </a:ext>
              </a:extLst>
            </p:cNvPr>
            <p:cNvGrpSpPr/>
            <p:nvPr/>
          </p:nvGrpSpPr>
          <p:grpSpPr>
            <a:xfrm>
              <a:off x="5070467" y="1665965"/>
              <a:ext cx="1186971" cy="1186971"/>
              <a:chOff x="2970910" y="554"/>
              <a:chExt cx="1186971" cy="1186971"/>
            </a:xfrm>
          </p:grpSpPr>
          <p:sp>
            <p:nvSpPr>
              <p:cNvPr id="34" name="Oval 33">
                <a:extLst>
                  <a:ext uri="{FF2B5EF4-FFF2-40B4-BE49-F238E27FC236}">
                    <a16:creationId xmlns:a16="http://schemas.microsoft.com/office/drawing/2014/main" id="{E449C908-671A-6F1F-CF85-66805DB433C6}"/>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4">
                <a:extLst>
                  <a:ext uri="{FF2B5EF4-FFF2-40B4-BE49-F238E27FC236}">
                    <a16:creationId xmlns:a16="http://schemas.microsoft.com/office/drawing/2014/main" id="{D30AADF2-03B2-B502-B784-92BFD5D7CE02}"/>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18" name="Group 17">
              <a:extLst>
                <a:ext uri="{FF2B5EF4-FFF2-40B4-BE49-F238E27FC236}">
                  <a16:creationId xmlns:a16="http://schemas.microsoft.com/office/drawing/2014/main" id="{8691F2D6-5FA7-F595-4C6A-7A34EF607A4B}"/>
                </a:ext>
              </a:extLst>
            </p:cNvPr>
            <p:cNvGrpSpPr/>
            <p:nvPr/>
          </p:nvGrpSpPr>
          <p:grpSpPr>
            <a:xfrm>
              <a:off x="6613918" y="2557077"/>
              <a:ext cx="1186971" cy="1186971"/>
              <a:chOff x="4514361" y="891666"/>
              <a:chExt cx="1186971" cy="1186971"/>
            </a:xfrm>
          </p:grpSpPr>
          <p:sp>
            <p:nvSpPr>
              <p:cNvPr id="32" name="Oval 31">
                <a:extLst>
                  <a:ext uri="{FF2B5EF4-FFF2-40B4-BE49-F238E27FC236}">
                    <a16:creationId xmlns:a16="http://schemas.microsoft.com/office/drawing/2014/main" id="{487327A3-93A7-BFAE-1416-1DC0AFBC4F2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6">
                <a:extLst>
                  <a:ext uri="{FF2B5EF4-FFF2-40B4-BE49-F238E27FC236}">
                    <a16:creationId xmlns:a16="http://schemas.microsoft.com/office/drawing/2014/main" id="{85596CE1-D26B-15C1-382F-E661DD07A2A7}"/>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19" name="Group 18">
              <a:extLst>
                <a:ext uri="{FF2B5EF4-FFF2-40B4-BE49-F238E27FC236}">
                  <a16:creationId xmlns:a16="http://schemas.microsoft.com/office/drawing/2014/main" id="{B3AAD842-7E3A-CCE3-910A-11B2B093155F}"/>
                </a:ext>
              </a:extLst>
            </p:cNvPr>
            <p:cNvGrpSpPr/>
            <p:nvPr/>
          </p:nvGrpSpPr>
          <p:grpSpPr>
            <a:xfrm>
              <a:off x="6600057" y="4293096"/>
              <a:ext cx="1186971" cy="1186971"/>
              <a:chOff x="4500500" y="2627685"/>
              <a:chExt cx="1186971" cy="1186971"/>
            </a:xfrm>
          </p:grpSpPr>
          <p:sp>
            <p:nvSpPr>
              <p:cNvPr id="30" name="Oval 29">
                <a:extLst>
                  <a:ext uri="{FF2B5EF4-FFF2-40B4-BE49-F238E27FC236}">
                    <a16:creationId xmlns:a16="http://schemas.microsoft.com/office/drawing/2014/main" id="{1DFDB18F-C242-FF6B-D991-1ACBFC3D7F7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8">
                <a:extLst>
                  <a:ext uri="{FF2B5EF4-FFF2-40B4-BE49-F238E27FC236}">
                    <a16:creationId xmlns:a16="http://schemas.microsoft.com/office/drawing/2014/main" id="{5CBD3313-8A1E-DF31-B091-D9D22298D283}"/>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0" name="Group 19">
              <a:extLst>
                <a:ext uri="{FF2B5EF4-FFF2-40B4-BE49-F238E27FC236}">
                  <a16:creationId xmlns:a16="http://schemas.microsoft.com/office/drawing/2014/main" id="{AEF947FF-1BD0-5C88-F385-EE6BF03159AF}"/>
                </a:ext>
              </a:extLst>
            </p:cNvPr>
            <p:cNvGrpSpPr/>
            <p:nvPr/>
          </p:nvGrpSpPr>
          <p:grpSpPr>
            <a:xfrm>
              <a:off x="5070467" y="5301208"/>
              <a:ext cx="1186971" cy="1186971"/>
              <a:chOff x="2970910" y="3635797"/>
              <a:chExt cx="1186971" cy="1186971"/>
            </a:xfrm>
          </p:grpSpPr>
          <p:sp>
            <p:nvSpPr>
              <p:cNvPr id="28" name="Oval 27">
                <a:extLst>
                  <a:ext uri="{FF2B5EF4-FFF2-40B4-BE49-F238E27FC236}">
                    <a16:creationId xmlns:a16="http://schemas.microsoft.com/office/drawing/2014/main" id="{FD3E7CE2-E521-4658-31A8-A8C0ABD2EC72}"/>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0">
                <a:extLst>
                  <a:ext uri="{FF2B5EF4-FFF2-40B4-BE49-F238E27FC236}">
                    <a16:creationId xmlns:a16="http://schemas.microsoft.com/office/drawing/2014/main" id="{316B11EC-BEFE-8105-6E9A-8823DB0A84F1}"/>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1" name="Group 20">
              <a:extLst>
                <a:ext uri="{FF2B5EF4-FFF2-40B4-BE49-F238E27FC236}">
                  <a16:creationId xmlns:a16="http://schemas.microsoft.com/office/drawing/2014/main" id="{E1BCEB6F-EBDE-AB8B-2500-172355E6BDA9}"/>
                </a:ext>
              </a:extLst>
            </p:cNvPr>
            <p:cNvGrpSpPr/>
            <p:nvPr/>
          </p:nvGrpSpPr>
          <p:grpSpPr>
            <a:xfrm>
              <a:off x="3468870" y="4293096"/>
              <a:ext cx="1186971" cy="1186971"/>
              <a:chOff x="1369313" y="2627685"/>
              <a:chExt cx="1186971" cy="1186971"/>
            </a:xfrm>
          </p:grpSpPr>
          <p:sp>
            <p:nvSpPr>
              <p:cNvPr id="26" name="Oval 25">
                <a:extLst>
                  <a:ext uri="{FF2B5EF4-FFF2-40B4-BE49-F238E27FC236}">
                    <a16:creationId xmlns:a16="http://schemas.microsoft.com/office/drawing/2014/main" id="{5CEEB2CD-A89D-A278-9446-5EC20EA58790}"/>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7" name="Oval 12">
                <a:extLst>
                  <a:ext uri="{FF2B5EF4-FFF2-40B4-BE49-F238E27FC236}">
                    <a16:creationId xmlns:a16="http://schemas.microsoft.com/office/drawing/2014/main" id="{D80FF831-544F-358C-E161-CC6A8B64119F}"/>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2" name="Group 21">
              <a:extLst>
                <a:ext uri="{FF2B5EF4-FFF2-40B4-BE49-F238E27FC236}">
                  <a16:creationId xmlns:a16="http://schemas.microsoft.com/office/drawing/2014/main" id="{5D8A90E6-C1DC-F699-361A-DA7C4D72EDD3}"/>
                </a:ext>
              </a:extLst>
            </p:cNvPr>
            <p:cNvGrpSpPr/>
            <p:nvPr/>
          </p:nvGrpSpPr>
          <p:grpSpPr>
            <a:xfrm>
              <a:off x="3503713" y="2530061"/>
              <a:ext cx="1186971" cy="1186971"/>
              <a:chOff x="1404156" y="864650"/>
              <a:chExt cx="1186971" cy="1186971"/>
            </a:xfrm>
          </p:grpSpPr>
          <p:sp>
            <p:nvSpPr>
              <p:cNvPr id="24" name="Oval 23">
                <a:extLst>
                  <a:ext uri="{FF2B5EF4-FFF2-40B4-BE49-F238E27FC236}">
                    <a16:creationId xmlns:a16="http://schemas.microsoft.com/office/drawing/2014/main" id="{4C4DE694-71E2-4457-1034-BEBE55E5B7F7}"/>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5" name="Oval 14">
                <a:extLst>
                  <a:ext uri="{FF2B5EF4-FFF2-40B4-BE49-F238E27FC236}">
                    <a16:creationId xmlns:a16="http://schemas.microsoft.com/office/drawing/2014/main" id="{3F3A3304-E0E5-C19F-A15A-62D3065B242B}"/>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3" name="Straight Connector 22">
              <a:extLst>
                <a:ext uri="{FF2B5EF4-FFF2-40B4-BE49-F238E27FC236}">
                  <a16:creationId xmlns:a16="http://schemas.microsoft.com/office/drawing/2014/main" id="{03DE9DDA-A43F-FBF0-7742-D034F9B56F35}"/>
                </a:ext>
              </a:extLst>
            </p:cNvPr>
            <p:cNvCxnSpPr>
              <a:cxnSpLocks/>
              <a:endCxn id="28"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6" name="Title 1">
            <a:extLst>
              <a:ext uri="{FF2B5EF4-FFF2-40B4-BE49-F238E27FC236}">
                <a16:creationId xmlns:a16="http://schemas.microsoft.com/office/drawing/2014/main" id="{B678ADD9-C87A-AA22-D8BC-46AE76D598B4}"/>
              </a:ext>
            </a:extLst>
          </p:cNvPr>
          <p:cNvSpPr txBox="1">
            <a:spLocks/>
          </p:cNvSpPr>
          <p:nvPr/>
        </p:nvSpPr>
        <p:spPr>
          <a:xfrm>
            <a:off x="0" y="1059061"/>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7" name="Content Placeholder 2">
            <a:extLst>
              <a:ext uri="{FF2B5EF4-FFF2-40B4-BE49-F238E27FC236}">
                <a16:creationId xmlns:a16="http://schemas.microsoft.com/office/drawing/2014/main" id="{7CE54B1F-FE72-60A3-9807-F2ED63E0DDF7}"/>
              </a:ext>
            </a:extLst>
          </p:cNvPr>
          <p:cNvSpPr txBox="1">
            <a:spLocks/>
          </p:cNvSpPr>
          <p:nvPr/>
        </p:nvSpPr>
        <p:spPr>
          <a:xfrm>
            <a:off x="250799" y="1885685"/>
            <a:ext cx="7202553" cy="452440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data visualisation? Why is it important?</a:t>
            </a:r>
          </a:p>
          <a:p>
            <a:pPr mar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General techniques for data visualisation</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Graphical representation of distribution with a focus on continuous measures</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Graph types for data visualisation</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Best practices and live demonstration in RStudio</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8" name="Picture 37">
            <a:extLst>
              <a:ext uri="{FF2B5EF4-FFF2-40B4-BE49-F238E27FC236}">
                <a16:creationId xmlns:a16="http://schemas.microsoft.com/office/drawing/2014/main" id="{B5357727-A117-FF2B-7FB6-D35336D8BAB1}"/>
              </a:ext>
            </a:extLst>
          </p:cNvPr>
          <p:cNvPicPr>
            <a:picLocks noChangeAspect="1"/>
          </p:cNvPicPr>
          <p:nvPr/>
        </p:nvPicPr>
        <p:blipFill>
          <a:blip r:embed="rId2"/>
          <a:stretch>
            <a:fillRect/>
          </a:stretch>
        </p:blipFill>
        <p:spPr>
          <a:xfrm>
            <a:off x="0" y="0"/>
            <a:ext cx="12192000" cy="970069"/>
          </a:xfrm>
          <a:prstGeom prst="rect">
            <a:avLst/>
          </a:prstGeom>
        </p:spPr>
      </p:pic>
      <p:sp>
        <p:nvSpPr>
          <p:cNvPr id="39" name="Slide Number Placeholder 3">
            <a:extLst>
              <a:ext uri="{FF2B5EF4-FFF2-40B4-BE49-F238E27FC236}">
                <a16:creationId xmlns:a16="http://schemas.microsoft.com/office/drawing/2014/main" id="{30403B51-BDFE-A303-7F8B-0D194D5E581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37641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2002-46BF-77CB-3517-15772CA60AEF}"/>
              </a:ext>
            </a:extLst>
          </p:cNvPr>
          <p:cNvSpPr txBox="1">
            <a:spLocks/>
          </p:cNvSpPr>
          <p:nvPr/>
        </p:nvSpPr>
        <p:spPr>
          <a:xfrm>
            <a:off x="0" y="0"/>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Format of today’s lesson goes…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6" name="Picture 5" descr="A computer and a cup of coffee&#10;&#10;Description automatically generated">
            <a:extLst>
              <a:ext uri="{FF2B5EF4-FFF2-40B4-BE49-F238E27FC236}">
                <a16:creationId xmlns:a16="http://schemas.microsoft.com/office/drawing/2014/main" id="{78494E27-3778-045E-45E3-53455EAD5B89}"/>
              </a:ext>
            </a:extLst>
          </p:cNvPr>
          <p:cNvPicPr>
            <a:picLocks noChangeAspect="1"/>
          </p:cNvPicPr>
          <p:nvPr/>
        </p:nvPicPr>
        <p:blipFill>
          <a:blip r:embed="rId2"/>
          <a:srcRect r="114"/>
          <a:stretch/>
        </p:blipFill>
        <p:spPr>
          <a:xfrm>
            <a:off x="9152780" y="2522076"/>
            <a:ext cx="2958743" cy="1967078"/>
          </a:xfrm>
          <a:prstGeom prst="rect">
            <a:avLst/>
          </a:prstGeom>
        </p:spPr>
      </p:pic>
      <p:pic>
        <p:nvPicPr>
          <p:cNvPr id="8" name="Picture 7" descr="A silhouette of a person with a brain in his head&#10;&#10;Description automatically generated">
            <a:extLst>
              <a:ext uri="{FF2B5EF4-FFF2-40B4-BE49-F238E27FC236}">
                <a16:creationId xmlns:a16="http://schemas.microsoft.com/office/drawing/2014/main" id="{A635F120-239F-5E3A-4044-B99063532016}"/>
              </a:ext>
            </a:extLst>
          </p:cNvPr>
          <p:cNvPicPr>
            <a:picLocks noChangeAspect="1"/>
          </p:cNvPicPr>
          <p:nvPr/>
        </p:nvPicPr>
        <p:blipFill>
          <a:blip r:embed="rId3"/>
          <a:srcRect l="14023" t="-471" r="12902" b="471"/>
          <a:stretch/>
        </p:blipFill>
        <p:spPr>
          <a:xfrm>
            <a:off x="154130" y="2540375"/>
            <a:ext cx="2619308" cy="1881803"/>
          </a:xfrm>
          <a:prstGeom prst="rect">
            <a:avLst/>
          </a:prstGeom>
        </p:spPr>
      </p:pic>
      <p:sp>
        <p:nvSpPr>
          <p:cNvPr id="9" name="TextBox 8">
            <a:extLst>
              <a:ext uri="{FF2B5EF4-FFF2-40B4-BE49-F238E27FC236}">
                <a16:creationId xmlns:a16="http://schemas.microsoft.com/office/drawing/2014/main" id="{37AB45D1-94D2-6A47-F184-084CBB304433}"/>
              </a:ext>
            </a:extLst>
          </p:cNvPr>
          <p:cNvSpPr txBox="1"/>
          <p:nvPr/>
        </p:nvSpPr>
        <p:spPr>
          <a:xfrm>
            <a:off x="690049" y="4489154"/>
            <a:ext cx="2063257"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Theory &amp; Application</a:t>
            </a:r>
          </a:p>
        </p:txBody>
      </p:sp>
      <p:sp>
        <p:nvSpPr>
          <p:cNvPr id="10" name="TextBox 9">
            <a:extLst>
              <a:ext uri="{FF2B5EF4-FFF2-40B4-BE49-F238E27FC236}">
                <a16:creationId xmlns:a16="http://schemas.microsoft.com/office/drawing/2014/main" id="{FD0D935D-AC51-49E7-BA0F-0F3537BD832D}"/>
              </a:ext>
            </a:extLst>
          </p:cNvPr>
          <p:cNvSpPr txBox="1"/>
          <p:nvPr/>
        </p:nvSpPr>
        <p:spPr>
          <a:xfrm>
            <a:off x="3403932" y="4540467"/>
            <a:ext cx="2400016"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15-minute comfort break</a:t>
            </a:r>
          </a:p>
        </p:txBody>
      </p:sp>
      <p:sp>
        <p:nvSpPr>
          <p:cNvPr id="11" name="TextBox 10">
            <a:extLst>
              <a:ext uri="{FF2B5EF4-FFF2-40B4-BE49-F238E27FC236}">
                <a16:creationId xmlns:a16="http://schemas.microsoft.com/office/drawing/2014/main" id="{7AF9AD59-53BF-8654-26B9-80FBB9244F8D}"/>
              </a:ext>
            </a:extLst>
          </p:cNvPr>
          <p:cNvSpPr txBox="1"/>
          <p:nvPr/>
        </p:nvSpPr>
        <p:spPr>
          <a:xfrm>
            <a:off x="9272611" y="4497436"/>
            <a:ext cx="2919389"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Live demonstration in RStudio</a:t>
            </a:r>
          </a:p>
        </p:txBody>
      </p:sp>
      <p:pic>
        <p:nvPicPr>
          <p:cNvPr id="7" name="Picture 6" descr="A pen and magnifying glass on a graph&#10;&#10;AI-generated content may be incorrect.">
            <a:extLst>
              <a:ext uri="{FF2B5EF4-FFF2-40B4-BE49-F238E27FC236}">
                <a16:creationId xmlns:a16="http://schemas.microsoft.com/office/drawing/2014/main" id="{AE2F8749-11BB-81D7-1888-ABA458760385}"/>
              </a:ext>
            </a:extLst>
          </p:cNvPr>
          <p:cNvPicPr>
            <a:picLocks noChangeAspect="1"/>
          </p:cNvPicPr>
          <p:nvPr/>
        </p:nvPicPr>
        <p:blipFill>
          <a:blip r:embed="rId4"/>
          <a:stretch>
            <a:fillRect/>
          </a:stretch>
        </p:blipFill>
        <p:spPr>
          <a:xfrm>
            <a:off x="6212723" y="2540375"/>
            <a:ext cx="2699018" cy="1881802"/>
          </a:xfrm>
          <a:prstGeom prst="rect">
            <a:avLst/>
          </a:prstGeom>
        </p:spPr>
      </p:pic>
      <p:sp>
        <p:nvSpPr>
          <p:cNvPr id="12" name="TextBox 11">
            <a:extLst>
              <a:ext uri="{FF2B5EF4-FFF2-40B4-BE49-F238E27FC236}">
                <a16:creationId xmlns:a16="http://schemas.microsoft.com/office/drawing/2014/main" id="{B545B167-690E-1384-9330-C0E47FF580E2}"/>
              </a:ext>
            </a:extLst>
          </p:cNvPr>
          <p:cNvSpPr txBox="1"/>
          <p:nvPr/>
        </p:nvSpPr>
        <p:spPr>
          <a:xfrm>
            <a:off x="7347969" y="4540467"/>
            <a:ext cx="1563771" cy="33855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Best Practices</a:t>
            </a:r>
          </a:p>
        </p:txBody>
      </p:sp>
      <p:pic>
        <p:nvPicPr>
          <p:cNvPr id="5" name="Picture 4">
            <a:extLst>
              <a:ext uri="{FF2B5EF4-FFF2-40B4-BE49-F238E27FC236}">
                <a16:creationId xmlns:a16="http://schemas.microsoft.com/office/drawing/2014/main" id="{1C372A7C-5943-5DBB-AF03-788875C87F14}"/>
              </a:ext>
            </a:extLst>
          </p:cNvPr>
          <p:cNvPicPr>
            <a:picLocks noChangeAspect="1"/>
          </p:cNvPicPr>
          <p:nvPr/>
        </p:nvPicPr>
        <p:blipFill>
          <a:blip r:embed="rId5"/>
          <a:srcRect/>
          <a:stretch/>
        </p:blipFill>
        <p:spPr>
          <a:xfrm rot="16200000">
            <a:off x="3606750" y="2167936"/>
            <a:ext cx="2046043" cy="2699016"/>
          </a:xfrm>
          <a:prstGeom prst="rect">
            <a:avLst/>
          </a:prstGeom>
          <a:ln>
            <a:noFill/>
          </a:ln>
          <a:effectLst>
            <a:softEdge rad="112500"/>
          </a:effectLst>
        </p:spPr>
      </p:pic>
      <p:sp>
        <p:nvSpPr>
          <p:cNvPr id="13" name="Slide Number Placeholder 3">
            <a:extLst>
              <a:ext uri="{FF2B5EF4-FFF2-40B4-BE49-F238E27FC236}">
                <a16:creationId xmlns:a16="http://schemas.microsoft.com/office/drawing/2014/main" id="{8117EDCD-B2B7-956A-7B78-8E667E4EE1D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5951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89413"/>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Let’s begin teaching…</a:t>
            </a:r>
          </a:p>
        </p:txBody>
      </p:sp>
      <p:sp>
        <p:nvSpPr>
          <p:cNvPr id="3" name="Slide Number Placeholder 3">
            <a:extLst>
              <a:ext uri="{FF2B5EF4-FFF2-40B4-BE49-F238E27FC236}">
                <a16:creationId xmlns:a16="http://schemas.microsoft.com/office/drawing/2014/main" id="{144573CF-35F6-F085-E0E6-9E3376A89E2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9085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What is data visualisation?</a:t>
            </a:r>
            <a:endParaRPr lang="en-GB"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2306576"/>
            <a:ext cx="10515600" cy="4351338"/>
          </a:xfrm>
        </p:spPr>
        <p:txBody>
          <a:bodyPr/>
          <a:lstStyle/>
          <a:p>
            <a:r>
              <a:rPr lang="en-GB" dirty="0">
                <a:latin typeface="Helvetica Neue Thin" panose="020B0403020202020204" pitchFamily="34" charset="0"/>
                <a:ea typeface="Helvetica Neue Thin" panose="020B0403020202020204" pitchFamily="34" charset="0"/>
              </a:rPr>
              <a:t>Data visualisation gives us a clear idea of what the information means, by giving it context through a visual i.e., maps, infographics, statistical charts and many more</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Data visualisation makes quantitative (or qualitative) data more natural for the human mind to comprehend through pictorial means</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Data visualisation makes it easier to identify trends, patterns and outliers within large data sets</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239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28387</TotalTime>
  <Words>4135</Words>
  <Application>Microsoft Macintosh PowerPoint</Application>
  <PresentationFormat>Widescreen</PresentationFormat>
  <Paragraphs>462</Paragraphs>
  <Slides>44</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44</vt:i4>
      </vt:variant>
    </vt:vector>
  </HeadingPairs>
  <TitlesOfParts>
    <vt:vector size="57" baseType="lpstr">
      <vt:lpstr>ＭＳ Ｐゴシック</vt:lpstr>
      <vt:lpstr>Arial</vt:lpstr>
      <vt:lpstr>Calibri</vt:lpstr>
      <vt:lpstr>Cambria Math</vt:lpstr>
      <vt:lpstr>Helvetica</vt:lpstr>
      <vt:lpstr>Helvetica Neue</vt:lpstr>
      <vt:lpstr>HELVETICA NEUE LIGHT</vt:lpstr>
      <vt:lpstr>HELVETICA NEUE LIGHT</vt:lpstr>
      <vt:lpstr>Helvetica Neue Thin</vt:lpstr>
      <vt:lpstr>Helvetica Neue Thin</vt:lpstr>
      <vt:lpstr>Wingdings</vt:lpstr>
      <vt:lpstr>Office Theme</vt:lpstr>
      <vt:lpstr>Custom Design</vt:lpstr>
      <vt:lpstr>PowerPoint Presentation</vt:lpstr>
      <vt:lpstr>QUICK RECAP OF WEEK 2</vt:lpstr>
      <vt:lpstr>PowerPoint Presentation</vt:lpstr>
      <vt:lpstr>PowerPoint Presentation</vt:lpstr>
      <vt:lpstr>Data Visualisation</vt:lpstr>
      <vt:lpstr>PowerPoint Presentation</vt:lpstr>
      <vt:lpstr>PowerPoint Presentation</vt:lpstr>
      <vt:lpstr>Let’s begin teaching…</vt:lpstr>
      <vt:lpstr>What is data visualisation?</vt:lpstr>
      <vt:lpstr>Why is it important?</vt:lpstr>
      <vt:lpstr>PowerPoint Presentation</vt:lpstr>
      <vt:lpstr>Benefits of data visualisation?</vt:lpstr>
      <vt:lpstr>General techniques for data visualisation [1]</vt:lpstr>
      <vt:lpstr>General techniques for data visualisation [2]</vt:lpstr>
      <vt:lpstr>General techniques for data visualisation [3]</vt:lpstr>
      <vt:lpstr>General techniques for data visualisation [4]</vt:lpstr>
      <vt:lpstr>General techniques for data visualisation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types for data visualisation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demonstration time – Cleaning and Plotting in R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309</cp:revision>
  <dcterms:created xsi:type="dcterms:W3CDTF">2020-11-19T14:47:11Z</dcterms:created>
  <dcterms:modified xsi:type="dcterms:W3CDTF">2025-01-28T11:24:27Z</dcterms:modified>
</cp:coreProperties>
</file>